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Calistoga" charset="1" panose="00000500000000000000"/>
      <p:regular r:id="rId39"/>
    </p:embeddedFont>
    <p:embeddedFont>
      <p:font typeface="Arimo" charset="1" panose="020B0604020202020204"/>
      <p:regular r:id="rId40"/>
    </p:embeddedFont>
    <p:embeddedFont>
      <p:font typeface="Solway Bold" charset="1" panose="00000900000000000000"/>
      <p:regular r:id="rId43"/>
    </p:embeddedFont>
    <p:embeddedFont>
      <p:font typeface="Solway"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2.xml" Type="http://schemas.openxmlformats.org/officeDocument/2006/relationships/notesSlide"/><Relationship Id="rId42" Target="notesSlides/notesSlide3.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notesSlides/notesSlide4.xml" Type="http://schemas.openxmlformats.org/officeDocument/2006/relationships/notesSlide"/><Relationship Id="rId46" Target="notesSlides/notesSlide5.xml" Type="http://schemas.openxmlformats.org/officeDocument/2006/relationships/notesSlide"/><Relationship Id="rId47" Target="notesSlides/notesSlide6.xml" Type="http://schemas.openxmlformats.org/officeDocument/2006/relationships/notesSlide"/><Relationship Id="rId48" Target="notesSlides/notesSlide7.xml" Type="http://schemas.openxmlformats.org/officeDocument/2006/relationships/notesSlide"/><Relationship Id="rId49" Target="notesSlides/notesSlide8.xml" Type="http://schemas.openxmlformats.org/officeDocument/2006/relationships/notesSlide"/><Relationship Id="rId5" Target="tableStyles.xml" Type="http://schemas.openxmlformats.org/officeDocument/2006/relationships/tableStyles"/><Relationship Id="rId50" Target="notesSlides/notesSlide9.xml" Type="http://schemas.openxmlformats.org/officeDocument/2006/relationships/notesSlide"/><Relationship Id="rId51" Target="notesSlides/notesSlide10.xml" Type="http://schemas.openxmlformats.org/officeDocument/2006/relationships/notesSlide"/><Relationship Id="rId52" Target="notesSlides/notesSlide11.xml" Type="http://schemas.openxmlformats.org/officeDocument/2006/relationships/notesSlide"/><Relationship Id="rId53" Target="notesSlides/notesSlide12.xml" Type="http://schemas.openxmlformats.org/officeDocument/2006/relationships/notesSlide"/><Relationship Id="rId54" Target="notesSlides/notesSlide13.xml" Type="http://schemas.openxmlformats.org/officeDocument/2006/relationships/notesSlide"/><Relationship Id="rId55" Target="notesSlides/notesSlide14.xml" Type="http://schemas.openxmlformats.org/officeDocument/2006/relationships/notesSlide"/><Relationship Id="rId56" Target="notesSlides/notesSlide15.xml" Type="http://schemas.openxmlformats.org/officeDocument/2006/relationships/notesSlide"/><Relationship Id="rId57" Target="notesSlides/notesSlide16.xml" Type="http://schemas.openxmlformats.org/officeDocument/2006/relationships/notesSlide"/><Relationship Id="rId58" Target="notesSlides/notesSlide17.xml" Type="http://schemas.openxmlformats.org/officeDocument/2006/relationships/notesSlide"/><Relationship Id="rId59" Target="notesSlides/notesSlide18.xml" Type="http://schemas.openxmlformats.org/officeDocument/2006/relationships/notesSlide"/><Relationship Id="rId6" Target="slides/slide1.xml" Type="http://schemas.openxmlformats.org/officeDocument/2006/relationships/slide"/><Relationship Id="rId60" Target="notesSlides/notesSlide19.xml" Type="http://schemas.openxmlformats.org/officeDocument/2006/relationships/notesSlide"/><Relationship Id="rId61" Target="notesSlides/notesSlide20.xml" Type="http://schemas.openxmlformats.org/officeDocument/2006/relationships/notesSlide"/><Relationship Id="rId62" Target="notesSlides/notesSlide21.xml" Type="http://schemas.openxmlformats.org/officeDocument/2006/relationships/notesSlide"/><Relationship Id="rId63" Target="notesSlides/notesSlide22.xml" Type="http://schemas.openxmlformats.org/officeDocument/2006/relationships/notesSlide"/><Relationship Id="rId64" Target="notesSlides/notesSlide23.xml" Type="http://schemas.openxmlformats.org/officeDocument/2006/relationships/notesSlide"/><Relationship Id="rId65" Target="notesSlides/notesSlide24.xml" Type="http://schemas.openxmlformats.org/officeDocument/2006/relationships/notesSlide"/><Relationship Id="rId66" Target="notesSlides/notesSlide25.xml" Type="http://schemas.openxmlformats.org/officeDocument/2006/relationships/notesSlide"/><Relationship Id="rId67" Target="notesSlides/notesSlide26.xml" Type="http://schemas.openxmlformats.org/officeDocument/2006/relationships/notesSlide"/><Relationship Id="rId68" Target="notesSlides/notesSlide27.xml" Type="http://schemas.openxmlformats.org/officeDocument/2006/relationships/notesSlide"/><Relationship Id="rId69" Target="notesSlides/notesSlide28.xml" Type="http://schemas.openxmlformats.org/officeDocument/2006/relationships/notesSlide"/><Relationship Id="rId7" Target="slides/slide2.xml" Type="http://schemas.openxmlformats.org/officeDocument/2006/relationships/slide"/><Relationship Id="rId70" Target="notesSlides/notesSlide29.xml" Type="http://schemas.openxmlformats.org/officeDocument/2006/relationships/notesSlide"/><Relationship Id="rId71" Target="notesSlides/notesSlide30.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sv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08.png" Type="http://schemas.openxmlformats.org/officeDocument/2006/relationships/image"/><Relationship Id="rId2" Target="../notesSlides/notesSlide10.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09.png" Type="http://schemas.openxmlformats.org/officeDocument/2006/relationships/image"/><Relationship Id="rId2" Target="../notesSlides/notesSlide11.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notesSlides/notesSlide12.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0.png" Type="http://schemas.openxmlformats.org/officeDocument/2006/relationships/image"/><Relationship Id="rId2" Target="../notesSlides/notesSlide13.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104.png" Type="http://schemas.openxmlformats.org/officeDocument/2006/relationships/image"/><Relationship Id="rId2" Target="../notesSlides/notesSlide14.xml" Type="http://schemas.openxmlformats.org/officeDocument/2006/relationships/notesSlid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1.png" Type="http://schemas.openxmlformats.org/officeDocument/2006/relationships/image"/><Relationship Id="rId2" Target="../notesSlides/notesSlide15.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notesSlides/notesSlide16.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2.png" Type="http://schemas.openxmlformats.org/officeDocument/2006/relationships/image"/><Relationship Id="rId2" Target="../notesSlides/notesSlide17.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104.png" Type="http://schemas.openxmlformats.org/officeDocument/2006/relationships/image"/><Relationship Id="rId2" Target="../notesSlides/notesSlide18.xml" Type="http://schemas.openxmlformats.org/officeDocument/2006/relationships/notesSlid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3.png" Type="http://schemas.openxmlformats.org/officeDocument/2006/relationships/image"/><Relationship Id="rId2" Target="../notesSlides/notesSlide19.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notesSlides/notesSlide20.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4.png" Type="http://schemas.openxmlformats.org/officeDocument/2006/relationships/image"/><Relationship Id="rId2" Target="../notesSlides/notesSlide21.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5.png" Type="http://schemas.openxmlformats.org/officeDocument/2006/relationships/image"/><Relationship Id="rId2" Target="../notesSlides/notesSlide22.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104.png" Type="http://schemas.openxmlformats.org/officeDocument/2006/relationships/image"/><Relationship Id="rId2" Target="../notesSlides/notesSlide23.xml" Type="http://schemas.openxmlformats.org/officeDocument/2006/relationships/notesSlid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6.png" Type="http://schemas.openxmlformats.org/officeDocument/2006/relationships/image"/><Relationship Id="rId2" Target="../notesSlides/notesSlide24.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7.png" Type="http://schemas.openxmlformats.org/officeDocument/2006/relationships/image"/><Relationship Id="rId2" Target="../notesSlides/notesSlide25.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notesSlides/notesSlide26.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8.png" Type="http://schemas.openxmlformats.org/officeDocument/2006/relationships/image"/><Relationship Id="rId2" Target="../notesSlides/notesSlide27.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104.png" Type="http://schemas.openxmlformats.org/officeDocument/2006/relationships/image"/><Relationship Id="rId2" Target="../notesSlides/notesSlide28.xml" Type="http://schemas.openxmlformats.org/officeDocument/2006/relationships/notesSlid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119.png" Type="http://schemas.openxmlformats.org/officeDocument/2006/relationships/image"/><Relationship Id="rId2" Target="../notesSlides/notesSlide29.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17" Target="../media/image43.png" Type="http://schemas.openxmlformats.org/officeDocument/2006/relationships/image"/><Relationship Id="rId18" Target="../media/image44.svg" Type="http://schemas.openxmlformats.org/officeDocument/2006/relationships/image"/><Relationship Id="rId19" Target="../media/image45.png" Type="http://schemas.openxmlformats.org/officeDocument/2006/relationships/image"/><Relationship Id="rId2" Target="../notesSlides/notesSlide3.xml" Type="http://schemas.openxmlformats.org/officeDocument/2006/relationships/notesSlide"/><Relationship Id="rId20" Target="../media/image46.svg" Type="http://schemas.openxmlformats.org/officeDocument/2006/relationships/image"/><Relationship Id="rId21" Target="../media/image47.png" Type="http://schemas.openxmlformats.org/officeDocument/2006/relationships/image"/><Relationship Id="rId22" Target="../media/image48.svg" Type="http://schemas.openxmlformats.org/officeDocument/2006/relationships/image"/><Relationship Id="rId23" Target="../media/image49.png" Type="http://schemas.openxmlformats.org/officeDocument/2006/relationships/image"/><Relationship Id="rId24" Target="../media/image50.svg" Type="http://schemas.openxmlformats.org/officeDocument/2006/relationships/image"/><Relationship Id="rId25" Target="../media/image5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5.svg" Type="http://schemas.openxmlformats.org/officeDocument/2006/relationships/image"/><Relationship Id="rId11" Target="../media/image126.png" Type="http://schemas.openxmlformats.org/officeDocument/2006/relationships/image"/><Relationship Id="rId12" Target="../media/image127.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15" Target="../media/image128.png" Type="http://schemas.openxmlformats.org/officeDocument/2006/relationships/image"/><Relationship Id="rId16" Target="../media/image129.svg" Type="http://schemas.openxmlformats.org/officeDocument/2006/relationships/image"/><Relationship Id="rId17" Target="../media/image130.png" Type="http://schemas.openxmlformats.org/officeDocument/2006/relationships/image"/><Relationship Id="rId18" Target="../media/image131.svg" Type="http://schemas.openxmlformats.org/officeDocument/2006/relationships/image"/><Relationship Id="rId2" Target="../notesSlides/notesSlide30.xml" Type="http://schemas.openxmlformats.org/officeDocument/2006/relationships/notesSlide"/><Relationship Id="rId3" Target="../media/image120.png" Type="http://schemas.openxmlformats.org/officeDocument/2006/relationships/image"/><Relationship Id="rId4" Target="../media/image121.svg" Type="http://schemas.openxmlformats.org/officeDocument/2006/relationships/image"/><Relationship Id="rId5" Target="../media/image122.png" Type="http://schemas.openxmlformats.org/officeDocument/2006/relationships/image"/><Relationship Id="rId6" Target="../media/image123.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1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notesSlides/notesSlide4.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notesSlides/notesSlide5.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notesSlides/notesSlide6.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notesSlides/notesSlide7.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85.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17" Target="../media/image88.png" Type="http://schemas.openxmlformats.org/officeDocument/2006/relationships/image"/><Relationship Id="rId18" Target="../media/image89.svg" Type="http://schemas.openxmlformats.org/officeDocument/2006/relationships/image"/><Relationship Id="rId19" Target="../media/image90.png" Type="http://schemas.openxmlformats.org/officeDocument/2006/relationships/image"/><Relationship Id="rId2" Target="../notesSlides/notesSlide8.xml" Type="http://schemas.openxmlformats.org/officeDocument/2006/relationships/notesSlide"/><Relationship Id="rId20" Target="../media/image91.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svg" Type="http://schemas.openxmlformats.org/officeDocument/2006/relationships/image"/><Relationship Id="rId11" Target="../media/image98.png" Type="http://schemas.openxmlformats.org/officeDocument/2006/relationships/image"/><Relationship Id="rId12" Target="../media/image99.svg" Type="http://schemas.openxmlformats.org/officeDocument/2006/relationships/image"/><Relationship Id="rId13" Target="../media/image100.png" Type="http://schemas.openxmlformats.org/officeDocument/2006/relationships/image"/><Relationship Id="rId14" Target="../media/image101.svg" Type="http://schemas.openxmlformats.org/officeDocument/2006/relationships/image"/><Relationship Id="rId15" Target="../media/image102.png" Type="http://schemas.openxmlformats.org/officeDocument/2006/relationships/image"/><Relationship Id="rId16" Target="../media/image103.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104.png" Type="http://schemas.openxmlformats.org/officeDocument/2006/relationships/image"/><Relationship Id="rId2" Target="../notesSlides/notesSlide9.xml" Type="http://schemas.openxmlformats.org/officeDocument/2006/relationships/notesSlid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 Id="rId9" Target="../media/image9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791972" y="8042590"/>
            <a:ext cx="14564424" cy="3126644"/>
          </a:xfrm>
          <a:custGeom>
            <a:avLst/>
            <a:gdLst/>
            <a:ahLst/>
            <a:cxnLst/>
            <a:rect r="r" b="b" t="t" l="l"/>
            <a:pathLst>
              <a:path h="3126644" w="14564424">
                <a:moveTo>
                  <a:pt x="0" y="0"/>
                </a:moveTo>
                <a:lnTo>
                  <a:pt x="14564424" y="0"/>
                </a:lnTo>
                <a:lnTo>
                  <a:pt x="14564424" y="3126644"/>
                </a:lnTo>
                <a:lnTo>
                  <a:pt x="0" y="3126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334704" y="5390882"/>
            <a:ext cx="2080589" cy="3822347"/>
          </a:xfrm>
          <a:custGeom>
            <a:avLst/>
            <a:gdLst/>
            <a:ahLst/>
            <a:cxnLst/>
            <a:rect r="r" b="b" t="t" l="l"/>
            <a:pathLst>
              <a:path h="3822347" w="2080589">
                <a:moveTo>
                  <a:pt x="0" y="0"/>
                </a:moveTo>
                <a:lnTo>
                  <a:pt x="2080588" y="0"/>
                </a:lnTo>
                <a:lnTo>
                  <a:pt x="2080588" y="3822346"/>
                </a:lnTo>
                <a:lnTo>
                  <a:pt x="0" y="3822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75766" y="5472682"/>
            <a:ext cx="7204283" cy="5669535"/>
          </a:xfrm>
          <a:custGeom>
            <a:avLst/>
            <a:gdLst/>
            <a:ahLst/>
            <a:cxnLst/>
            <a:rect r="r" b="b" t="t" l="l"/>
            <a:pathLst>
              <a:path h="5669535" w="7204283">
                <a:moveTo>
                  <a:pt x="0" y="0"/>
                </a:moveTo>
                <a:lnTo>
                  <a:pt x="7204282" y="0"/>
                </a:lnTo>
                <a:lnTo>
                  <a:pt x="7204282" y="5669534"/>
                </a:lnTo>
                <a:lnTo>
                  <a:pt x="0" y="5669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36652" y="-1552481"/>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814967" y="492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209052" y="-126496"/>
            <a:ext cx="2882048" cy="657086"/>
            <a:chOff x="0" y="0"/>
            <a:chExt cx="3842731" cy="876115"/>
          </a:xfrm>
        </p:grpSpPr>
        <p:sp>
          <p:nvSpPr>
            <p:cNvPr name="Freeform 8" id="8"/>
            <p:cNvSpPr/>
            <p:nvPr/>
          </p:nvSpPr>
          <p:spPr>
            <a:xfrm flipH="false" flipV="false" rot="0">
              <a:off x="0" y="0"/>
              <a:ext cx="3842766" cy="876046"/>
            </a:xfrm>
            <a:custGeom>
              <a:avLst/>
              <a:gdLst/>
              <a:ahLst/>
              <a:cxnLst/>
              <a:rect r="r" b="b" t="t" l="l"/>
              <a:pathLst>
                <a:path h="876046" w="3842766">
                  <a:moveTo>
                    <a:pt x="3842766" y="0"/>
                  </a:moveTo>
                  <a:cubicBezTo>
                    <a:pt x="3774440" y="99314"/>
                    <a:pt x="3712337" y="198755"/>
                    <a:pt x="3644138" y="298069"/>
                  </a:cubicBezTo>
                  <a:cubicBezTo>
                    <a:pt x="3600577" y="366268"/>
                    <a:pt x="3557143" y="434594"/>
                    <a:pt x="3510661" y="499745"/>
                  </a:cubicBezTo>
                  <a:cubicBezTo>
                    <a:pt x="3417570" y="639445"/>
                    <a:pt x="3318256" y="785368"/>
                    <a:pt x="3159887" y="844296"/>
                  </a:cubicBezTo>
                  <a:cubicBezTo>
                    <a:pt x="3091561" y="869188"/>
                    <a:pt x="3019171" y="876046"/>
                    <a:pt x="2946273" y="876046"/>
                  </a:cubicBezTo>
                  <a:cubicBezTo>
                    <a:pt x="2909824" y="876046"/>
                    <a:pt x="2873248" y="874395"/>
                    <a:pt x="2837180" y="872236"/>
                  </a:cubicBezTo>
                  <a:cubicBezTo>
                    <a:pt x="1893443" y="825627"/>
                    <a:pt x="946785" y="766699"/>
                    <a:pt x="3175" y="701548"/>
                  </a:cubicBezTo>
                  <a:lnTo>
                    <a:pt x="0" y="0"/>
                  </a:lnTo>
                  <a:close/>
                </a:path>
              </a:pathLst>
            </a:custGeom>
            <a:solidFill>
              <a:srgbClr val="FFFCEC"/>
            </a:solidFill>
          </p:spPr>
        </p:sp>
      </p:grpSp>
      <p:grpSp>
        <p:nvGrpSpPr>
          <p:cNvPr name="Group 9" id="9"/>
          <p:cNvGrpSpPr/>
          <p:nvPr/>
        </p:nvGrpSpPr>
        <p:grpSpPr>
          <a:xfrm rot="6741749">
            <a:off x="15836120" y="193360"/>
            <a:ext cx="2983096" cy="1771244"/>
            <a:chOff x="0" y="0"/>
            <a:chExt cx="3977461" cy="2361659"/>
          </a:xfrm>
        </p:grpSpPr>
        <p:sp>
          <p:nvSpPr>
            <p:cNvPr name="Freeform 10" id="10"/>
            <p:cNvSpPr/>
            <p:nvPr/>
          </p:nvSpPr>
          <p:spPr>
            <a:xfrm flipH="false" flipV="false" rot="0">
              <a:off x="127" y="127"/>
              <a:ext cx="3977259" cy="2361565"/>
            </a:xfrm>
            <a:custGeom>
              <a:avLst/>
              <a:gdLst/>
              <a:ahLst/>
              <a:cxnLst/>
              <a:rect r="r" b="b" t="t" l="l"/>
              <a:pathLst>
                <a:path h="2361565" w="3977259">
                  <a:moveTo>
                    <a:pt x="0" y="0"/>
                  </a:moveTo>
                  <a:lnTo>
                    <a:pt x="0" y="1400302"/>
                  </a:lnTo>
                  <a:cubicBezTo>
                    <a:pt x="441960" y="1461008"/>
                    <a:pt x="875538" y="1585341"/>
                    <a:pt x="1256665" y="1817370"/>
                  </a:cubicBezTo>
                  <a:cubicBezTo>
                    <a:pt x="1488694" y="1958213"/>
                    <a:pt x="1695831" y="2143379"/>
                    <a:pt x="1858772" y="2361565"/>
                  </a:cubicBezTo>
                  <a:lnTo>
                    <a:pt x="3977259" y="2361565"/>
                  </a:lnTo>
                  <a:cubicBezTo>
                    <a:pt x="3582289" y="1566037"/>
                    <a:pt x="2781300" y="1010920"/>
                    <a:pt x="1969262" y="621411"/>
                  </a:cubicBezTo>
                  <a:cubicBezTo>
                    <a:pt x="1770380" y="524764"/>
                    <a:pt x="1566037" y="439166"/>
                    <a:pt x="1361567" y="359029"/>
                  </a:cubicBezTo>
                  <a:cubicBezTo>
                    <a:pt x="996950" y="218186"/>
                    <a:pt x="621411" y="110363"/>
                    <a:pt x="237490" y="44196"/>
                  </a:cubicBezTo>
                  <a:cubicBezTo>
                    <a:pt x="162814" y="30353"/>
                    <a:pt x="82804" y="13716"/>
                    <a:pt x="0" y="0"/>
                  </a:cubicBezTo>
                  <a:close/>
                </a:path>
              </a:pathLst>
            </a:custGeom>
            <a:solidFill>
              <a:srgbClr val="C9D2B7"/>
            </a:solidFill>
          </p:spPr>
        </p:sp>
      </p:grpSp>
      <p:grpSp>
        <p:nvGrpSpPr>
          <p:cNvPr name="Group 11" id="11"/>
          <p:cNvGrpSpPr/>
          <p:nvPr/>
        </p:nvGrpSpPr>
        <p:grpSpPr>
          <a:xfrm rot="0">
            <a:off x="-3327800" y="2954294"/>
            <a:ext cx="4864500" cy="4864500"/>
            <a:chOff x="0" y="0"/>
            <a:chExt cx="6486000" cy="6486000"/>
          </a:xfrm>
        </p:grpSpPr>
        <p:sp>
          <p:nvSpPr>
            <p:cNvPr name="Freeform 12" id="12"/>
            <p:cNvSpPr/>
            <p:nvPr/>
          </p:nvSpPr>
          <p:spPr>
            <a:xfrm flipH="false" flipV="false" rot="0">
              <a:off x="0" y="0"/>
              <a:ext cx="6486017" cy="6486017"/>
            </a:xfrm>
            <a:custGeom>
              <a:avLst/>
              <a:gdLst/>
              <a:ahLst/>
              <a:cxnLst/>
              <a:rect r="r" b="b" t="t" l="l"/>
              <a:pathLst>
                <a:path h="6486017" w="6486017">
                  <a:moveTo>
                    <a:pt x="0" y="3242945"/>
                  </a:moveTo>
                  <a:cubicBezTo>
                    <a:pt x="0" y="1451991"/>
                    <a:pt x="1451991" y="0"/>
                    <a:pt x="3242945" y="0"/>
                  </a:cubicBezTo>
                  <a:lnTo>
                    <a:pt x="3242945" y="25400"/>
                  </a:lnTo>
                  <a:lnTo>
                    <a:pt x="3242945" y="0"/>
                  </a:lnTo>
                  <a:cubicBezTo>
                    <a:pt x="5034026" y="0"/>
                    <a:pt x="6486017" y="1451991"/>
                    <a:pt x="6486017" y="3242945"/>
                  </a:cubicBezTo>
                  <a:cubicBezTo>
                    <a:pt x="6486017" y="5033899"/>
                    <a:pt x="5034026" y="6486017"/>
                    <a:pt x="3242945" y="6486017"/>
                  </a:cubicBezTo>
                  <a:lnTo>
                    <a:pt x="3242945" y="6460617"/>
                  </a:lnTo>
                  <a:lnTo>
                    <a:pt x="3242945" y="6486017"/>
                  </a:lnTo>
                  <a:cubicBezTo>
                    <a:pt x="1451991" y="6486017"/>
                    <a:pt x="0" y="5034026"/>
                    <a:pt x="0" y="3242945"/>
                  </a:cubicBezTo>
                  <a:lnTo>
                    <a:pt x="25400" y="3242945"/>
                  </a:lnTo>
                  <a:lnTo>
                    <a:pt x="46736" y="3256661"/>
                  </a:lnTo>
                  <a:cubicBezTo>
                    <a:pt x="40640" y="3266186"/>
                    <a:pt x="29083" y="3270504"/>
                    <a:pt x="18161" y="3267329"/>
                  </a:cubicBezTo>
                  <a:cubicBezTo>
                    <a:pt x="7239" y="3264154"/>
                    <a:pt x="0" y="3254248"/>
                    <a:pt x="0" y="3242945"/>
                  </a:cubicBezTo>
                  <a:moveTo>
                    <a:pt x="50800" y="3242945"/>
                  </a:moveTo>
                  <a:lnTo>
                    <a:pt x="25400" y="3242945"/>
                  </a:lnTo>
                  <a:lnTo>
                    <a:pt x="4064" y="3229356"/>
                  </a:lnTo>
                  <a:cubicBezTo>
                    <a:pt x="10160" y="3219831"/>
                    <a:pt x="21717" y="3215513"/>
                    <a:pt x="32639" y="3218688"/>
                  </a:cubicBezTo>
                  <a:cubicBezTo>
                    <a:pt x="43561" y="3221863"/>
                    <a:pt x="50800" y="3231769"/>
                    <a:pt x="50800" y="3242945"/>
                  </a:cubicBezTo>
                  <a:cubicBezTo>
                    <a:pt x="50800" y="5005959"/>
                    <a:pt x="1480058" y="6435217"/>
                    <a:pt x="3242945" y="6435217"/>
                  </a:cubicBezTo>
                  <a:cubicBezTo>
                    <a:pt x="5005832" y="6435217"/>
                    <a:pt x="6435217" y="5005959"/>
                    <a:pt x="6435217" y="3242945"/>
                  </a:cubicBezTo>
                  <a:lnTo>
                    <a:pt x="6460617" y="3242945"/>
                  </a:lnTo>
                  <a:lnTo>
                    <a:pt x="6435217" y="3242945"/>
                  </a:lnTo>
                  <a:cubicBezTo>
                    <a:pt x="6435217" y="1480058"/>
                    <a:pt x="5005959" y="50800"/>
                    <a:pt x="3242945" y="50800"/>
                  </a:cubicBezTo>
                  <a:lnTo>
                    <a:pt x="3242945" y="25400"/>
                  </a:lnTo>
                  <a:lnTo>
                    <a:pt x="3242945" y="50800"/>
                  </a:lnTo>
                  <a:cubicBezTo>
                    <a:pt x="1480058" y="50800"/>
                    <a:pt x="50800" y="1480058"/>
                    <a:pt x="50800" y="3242945"/>
                  </a:cubicBezTo>
                  <a:close/>
                </a:path>
              </a:pathLst>
            </a:custGeom>
            <a:solidFill>
              <a:srgbClr val="C9D2B7"/>
            </a:solidFill>
          </p:spPr>
        </p:sp>
      </p:grpSp>
      <p:sp>
        <p:nvSpPr>
          <p:cNvPr name="Freeform 13" id="13"/>
          <p:cNvSpPr/>
          <p:nvPr/>
        </p:nvSpPr>
        <p:spPr>
          <a:xfrm flipH="false" flipV="false" rot="0">
            <a:off x="2417700" y="6630300"/>
            <a:ext cx="2031976" cy="2110100"/>
          </a:xfrm>
          <a:custGeom>
            <a:avLst/>
            <a:gdLst/>
            <a:ahLst/>
            <a:cxnLst/>
            <a:rect r="r" b="b" t="t" l="l"/>
            <a:pathLst>
              <a:path h="2110100" w="2031976">
                <a:moveTo>
                  <a:pt x="0" y="0"/>
                </a:moveTo>
                <a:lnTo>
                  <a:pt x="2031976" y="0"/>
                </a:lnTo>
                <a:lnTo>
                  <a:pt x="2031976" y="2110100"/>
                </a:lnTo>
                <a:lnTo>
                  <a:pt x="0" y="21101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693024" y="-272649"/>
            <a:ext cx="4762267" cy="961529"/>
          </a:xfrm>
          <a:custGeom>
            <a:avLst/>
            <a:gdLst/>
            <a:ahLst/>
            <a:cxnLst/>
            <a:rect r="r" b="b" t="t" l="l"/>
            <a:pathLst>
              <a:path h="961529" w="4762267">
                <a:moveTo>
                  <a:pt x="0" y="0"/>
                </a:moveTo>
                <a:lnTo>
                  <a:pt x="4762266" y="0"/>
                </a:lnTo>
                <a:lnTo>
                  <a:pt x="4762266" y="961528"/>
                </a:lnTo>
                <a:lnTo>
                  <a:pt x="0" y="9615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5423569" y="174827"/>
            <a:ext cx="726982" cy="1817099"/>
          </a:xfrm>
          <a:custGeom>
            <a:avLst/>
            <a:gdLst/>
            <a:ahLst/>
            <a:cxnLst/>
            <a:rect r="r" b="b" t="t" l="l"/>
            <a:pathLst>
              <a:path h="1817099" w="726982">
                <a:moveTo>
                  <a:pt x="0" y="0"/>
                </a:moveTo>
                <a:lnTo>
                  <a:pt x="726982" y="0"/>
                </a:lnTo>
                <a:lnTo>
                  <a:pt x="726982" y="1817099"/>
                </a:lnTo>
                <a:lnTo>
                  <a:pt x="0" y="181709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7594519" y="-406649"/>
            <a:ext cx="2743136" cy="2411190"/>
          </a:xfrm>
          <a:custGeom>
            <a:avLst/>
            <a:gdLst/>
            <a:ahLst/>
            <a:cxnLst/>
            <a:rect r="r" b="b" t="t" l="l"/>
            <a:pathLst>
              <a:path h="2411190" w="2743136">
                <a:moveTo>
                  <a:pt x="0" y="0"/>
                </a:moveTo>
                <a:lnTo>
                  <a:pt x="2743136" y="0"/>
                </a:lnTo>
                <a:lnTo>
                  <a:pt x="2743136" y="2411190"/>
                </a:lnTo>
                <a:lnTo>
                  <a:pt x="0" y="24111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0">
            <a:off x="3161199" y="2393370"/>
            <a:ext cx="11965601" cy="3838575"/>
          </a:xfrm>
          <a:prstGeom prst="rect">
            <a:avLst/>
          </a:prstGeom>
        </p:spPr>
        <p:txBody>
          <a:bodyPr anchor="t" rtlCol="false" tIns="0" lIns="0" bIns="0" rIns="0">
            <a:spAutoFit/>
          </a:bodyPr>
          <a:lstStyle/>
          <a:p>
            <a:pPr algn="ctr">
              <a:lnSpc>
                <a:spcPts val="15119"/>
              </a:lnSpc>
            </a:pPr>
            <a:r>
              <a:rPr lang="en-US" sz="12600">
                <a:solidFill>
                  <a:srgbClr val="FFFCEC"/>
                </a:solidFill>
                <a:latin typeface="Calistoga"/>
                <a:ea typeface="Calistoga"/>
                <a:cs typeface="Calistoga"/>
                <a:sym typeface="Calistoga"/>
              </a:rPr>
              <a:t>Web Monitoring</a:t>
            </a:r>
          </a:p>
          <a:p>
            <a:pPr algn="ctr">
              <a:lnSpc>
                <a:spcPts val="15119"/>
              </a:lnSpc>
            </a:pPr>
            <a:r>
              <a:rPr lang="en-US" sz="12600">
                <a:solidFill>
                  <a:srgbClr val="FFFCEC"/>
                </a:solidFill>
                <a:latin typeface="Calistoga"/>
                <a:ea typeface="Calistoga"/>
                <a:cs typeface="Calistoga"/>
                <a:sym typeface="Calistoga"/>
              </a:rPr>
              <a:t>Vegetasi</a:t>
            </a:r>
          </a:p>
        </p:txBody>
      </p:sp>
      <p:sp>
        <p:nvSpPr>
          <p:cNvPr name="TextBox 18" id="18"/>
          <p:cNvSpPr txBox="true"/>
          <p:nvPr/>
        </p:nvSpPr>
        <p:spPr>
          <a:xfrm rot="0">
            <a:off x="4295025" y="6725950"/>
            <a:ext cx="9697950" cy="552450"/>
          </a:xfrm>
          <a:prstGeom prst="rect">
            <a:avLst/>
          </a:prstGeom>
        </p:spPr>
        <p:txBody>
          <a:bodyPr anchor="t" rtlCol="false" tIns="0" lIns="0" bIns="0" rIns="0">
            <a:spAutoFit/>
          </a:bodyPr>
          <a:lstStyle/>
          <a:p>
            <a:pPr algn="ctr">
              <a:lnSpc>
                <a:spcPts val="4200"/>
              </a:lnSpc>
            </a:pPr>
            <a:r>
              <a:rPr lang="en-US" sz="3500">
                <a:solidFill>
                  <a:srgbClr val="FFFCEC"/>
                </a:solidFill>
                <a:latin typeface="Arimo"/>
                <a:ea typeface="Arimo"/>
                <a:cs typeface="Arimo"/>
                <a:sym typeface="Arimo"/>
              </a:rPr>
              <a:t>Kelompok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725468" y="6891615"/>
            <a:ext cx="2790615" cy="2723612"/>
          </a:xfrm>
          <a:custGeom>
            <a:avLst/>
            <a:gdLst/>
            <a:ahLst/>
            <a:cxnLst/>
            <a:rect r="r" b="b" t="t" l="l"/>
            <a:pathLst>
              <a:path h="2723612" w="2790615">
                <a:moveTo>
                  <a:pt x="0" y="0"/>
                </a:moveTo>
                <a:lnTo>
                  <a:pt x="2790615" y="0"/>
                </a:lnTo>
                <a:lnTo>
                  <a:pt x="2790615"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380901" y="3418514"/>
            <a:ext cx="8288271" cy="3800990"/>
          </a:xfrm>
          <a:custGeom>
            <a:avLst/>
            <a:gdLst/>
            <a:ahLst/>
            <a:cxnLst/>
            <a:rect r="r" b="b" t="t" l="l"/>
            <a:pathLst>
              <a:path h="3800990" w="8288271">
                <a:moveTo>
                  <a:pt x="0" y="0"/>
                </a:moveTo>
                <a:lnTo>
                  <a:pt x="8288270" y="0"/>
                </a:lnTo>
                <a:lnTo>
                  <a:pt x="8288270" y="3800990"/>
                </a:lnTo>
                <a:lnTo>
                  <a:pt x="0" y="3800990"/>
                </a:lnTo>
                <a:lnTo>
                  <a:pt x="0" y="0"/>
                </a:lnTo>
                <a:close/>
              </a:path>
            </a:pathLst>
          </a:custGeom>
          <a:blipFill>
            <a:blip r:embed="rId19"/>
            <a:stretch>
              <a:fillRect l="0" t="0" r="0" b="0"/>
            </a:stretch>
          </a:blipFill>
        </p:spPr>
      </p:sp>
      <p:sp>
        <p:nvSpPr>
          <p:cNvPr name="TextBox 16" id="16"/>
          <p:cNvSpPr txBox="true"/>
          <p:nvPr/>
        </p:nvSpPr>
        <p:spPr>
          <a:xfrm rot="0">
            <a:off x="1760019" y="1887944"/>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Wilayah</a:t>
            </a:r>
          </a:p>
        </p:txBody>
      </p:sp>
      <p:sp>
        <p:nvSpPr>
          <p:cNvPr name="TextBox 17" id="17"/>
          <p:cNvSpPr txBox="true"/>
          <p:nvPr/>
        </p:nvSpPr>
        <p:spPr>
          <a:xfrm rot="0">
            <a:off x="2324143" y="3780912"/>
            <a:ext cx="6358716" cy="2980943"/>
          </a:xfrm>
          <a:prstGeom prst="rect">
            <a:avLst/>
          </a:prstGeom>
        </p:spPr>
        <p:txBody>
          <a:bodyPr anchor="t" rtlCol="false" tIns="0" lIns="0" bIns="0" rIns="0">
            <a:spAutoFit/>
          </a:bodyPr>
          <a:lstStyle/>
          <a:p>
            <a:pPr algn="just">
              <a:lnSpc>
                <a:spcPts val="3423"/>
              </a:lnSpc>
            </a:pPr>
            <a:r>
              <a:rPr lang="en-US" sz="2100">
                <a:solidFill>
                  <a:srgbClr val="FFFCEC"/>
                </a:solidFill>
                <a:latin typeface="Solway"/>
                <a:ea typeface="Solway"/>
                <a:cs typeface="Solway"/>
                <a:sym typeface="Solway"/>
              </a:rPr>
              <a:t>Gambar di samping merupakan tabel dari data wilayah. Data yang dapat diisi berupa kode wilayah, nama wilayah, dan luas wilayah. Dalam setiap datanya, user dapat melakukan edit dan juga menghapus data tersebut. Akan tetapi, penghapusan data ini akan berpengaruh ke tabel yang memiliki hubungan dengan tabel wilayah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172917" y="1484947"/>
            <a:ext cx="3392152" cy="3976675"/>
          </a:xfrm>
          <a:custGeom>
            <a:avLst/>
            <a:gdLst/>
            <a:ahLst/>
            <a:cxnLst/>
            <a:rect r="r" b="b" t="t" l="l"/>
            <a:pathLst>
              <a:path h="3976675" w="3392152">
                <a:moveTo>
                  <a:pt x="0" y="0"/>
                </a:moveTo>
                <a:lnTo>
                  <a:pt x="3392152" y="0"/>
                </a:lnTo>
                <a:lnTo>
                  <a:pt x="3392152" y="3976675"/>
                </a:lnTo>
                <a:lnTo>
                  <a:pt x="0" y="3976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725468" y="6891615"/>
            <a:ext cx="2790615" cy="2723612"/>
          </a:xfrm>
          <a:custGeom>
            <a:avLst/>
            <a:gdLst/>
            <a:ahLst/>
            <a:cxnLst/>
            <a:rect r="r" b="b" t="t" l="l"/>
            <a:pathLst>
              <a:path h="2723612" w="2790615">
                <a:moveTo>
                  <a:pt x="0" y="0"/>
                </a:moveTo>
                <a:lnTo>
                  <a:pt x="2790615" y="0"/>
                </a:lnTo>
                <a:lnTo>
                  <a:pt x="2790615"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773044" y="3473285"/>
            <a:ext cx="8046199" cy="3658894"/>
          </a:xfrm>
          <a:custGeom>
            <a:avLst/>
            <a:gdLst/>
            <a:ahLst/>
            <a:cxnLst/>
            <a:rect r="r" b="b" t="t" l="l"/>
            <a:pathLst>
              <a:path h="3658894" w="8046199">
                <a:moveTo>
                  <a:pt x="0" y="0"/>
                </a:moveTo>
                <a:lnTo>
                  <a:pt x="8046199" y="0"/>
                </a:lnTo>
                <a:lnTo>
                  <a:pt x="8046199" y="3658894"/>
                </a:lnTo>
                <a:lnTo>
                  <a:pt x="0" y="3658894"/>
                </a:lnTo>
                <a:lnTo>
                  <a:pt x="0" y="0"/>
                </a:lnTo>
                <a:close/>
              </a:path>
            </a:pathLst>
          </a:custGeom>
          <a:blipFill>
            <a:blip r:embed="rId19"/>
            <a:stretch>
              <a:fillRect l="0" t="0" r="0" b="0"/>
            </a:stretch>
          </a:blipFill>
        </p:spPr>
      </p:sp>
      <p:sp>
        <p:nvSpPr>
          <p:cNvPr name="TextBox 16" id="16"/>
          <p:cNvSpPr txBox="true"/>
          <p:nvPr/>
        </p:nvSpPr>
        <p:spPr>
          <a:xfrm rot="0">
            <a:off x="1422414" y="1887944"/>
            <a:ext cx="9017000"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Detail Wilayah</a:t>
            </a:r>
          </a:p>
        </p:txBody>
      </p:sp>
      <p:sp>
        <p:nvSpPr>
          <p:cNvPr name="TextBox 17" id="17"/>
          <p:cNvSpPr txBox="true"/>
          <p:nvPr/>
        </p:nvSpPr>
        <p:spPr>
          <a:xfrm rot="0">
            <a:off x="2086884" y="4034029"/>
            <a:ext cx="7107457" cy="2123693"/>
          </a:xfrm>
          <a:prstGeom prst="rect">
            <a:avLst/>
          </a:prstGeom>
        </p:spPr>
        <p:txBody>
          <a:bodyPr anchor="t" rtlCol="false" tIns="0" lIns="0" bIns="0" rIns="0">
            <a:spAutoFit/>
          </a:bodyPr>
          <a:lstStyle/>
          <a:p>
            <a:pPr algn="just">
              <a:lnSpc>
                <a:spcPts val="3423"/>
              </a:lnSpc>
            </a:pPr>
            <a:r>
              <a:rPr lang="en-US" sz="2100">
                <a:solidFill>
                  <a:srgbClr val="FFFCEC"/>
                </a:solidFill>
                <a:latin typeface="Solway"/>
                <a:ea typeface="Solway"/>
                <a:cs typeface="Solway"/>
                <a:sym typeface="Solway"/>
              </a:rPr>
              <a:t>Pada bagian detail wilayah, halaman ini menampilkan jumlah species pada wilayah tersebut. Species ini akan dikategorikan berdasarkan vegetasinnya. Tampilan ini berupa grafik dengan warna biru pada kolom yang sudah disediakan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0160348" y="869894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4526122">
            <a:off x="12564320" y="6811114"/>
            <a:ext cx="3450036" cy="2048494"/>
            <a:chOff x="0" y="0"/>
            <a:chExt cx="4600048" cy="2731325"/>
          </a:xfrm>
        </p:grpSpPr>
        <p:sp>
          <p:nvSpPr>
            <p:cNvPr name="Freeform 4" id="4"/>
            <p:cNvSpPr/>
            <p:nvPr/>
          </p:nvSpPr>
          <p:spPr>
            <a:xfrm flipH="false" flipV="false" rot="0">
              <a:off x="127" y="127"/>
              <a:ext cx="4599813" cy="2731135"/>
            </a:xfrm>
            <a:custGeom>
              <a:avLst/>
              <a:gdLst/>
              <a:ahLst/>
              <a:cxnLst/>
              <a:rect r="r" b="b" t="t" l="l"/>
              <a:pathLst>
                <a:path h="2731135" w="4599813">
                  <a:moveTo>
                    <a:pt x="0" y="0"/>
                  </a:moveTo>
                  <a:lnTo>
                    <a:pt x="0" y="1619504"/>
                  </a:lnTo>
                  <a:cubicBezTo>
                    <a:pt x="511048" y="1689735"/>
                    <a:pt x="1012571" y="1833499"/>
                    <a:pt x="1453388" y="2101850"/>
                  </a:cubicBezTo>
                  <a:cubicBezTo>
                    <a:pt x="1721739" y="2264664"/>
                    <a:pt x="1961388" y="2478786"/>
                    <a:pt x="2149729" y="2731135"/>
                  </a:cubicBezTo>
                  <a:lnTo>
                    <a:pt x="4599813" y="2731135"/>
                  </a:lnTo>
                  <a:cubicBezTo>
                    <a:pt x="4142994" y="1811147"/>
                    <a:pt x="3216656" y="1169035"/>
                    <a:pt x="2277491" y="718693"/>
                  </a:cubicBezTo>
                  <a:cubicBezTo>
                    <a:pt x="2047494" y="606933"/>
                    <a:pt x="1811147" y="507873"/>
                    <a:pt x="1574673" y="415290"/>
                  </a:cubicBezTo>
                  <a:cubicBezTo>
                    <a:pt x="1153033" y="252349"/>
                    <a:pt x="718693" y="127762"/>
                    <a:pt x="274574" y="51054"/>
                  </a:cubicBezTo>
                  <a:cubicBezTo>
                    <a:pt x="188341" y="35052"/>
                    <a:pt x="95758" y="15875"/>
                    <a:pt x="0" y="0"/>
                  </a:cubicBezTo>
                  <a:close/>
                </a:path>
              </a:pathLst>
            </a:custGeom>
            <a:solidFill>
              <a:srgbClr val="FFFCEC"/>
            </a:solidFill>
          </p:spPr>
        </p:sp>
      </p:grpSp>
      <p:sp>
        <p:nvSpPr>
          <p:cNvPr name="Freeform 5" id="5"/>
          <p:cNvSpPr/>
          <p:nvPr/>
        </p:nvSpPr>
        <p:spPr>
          <a:xfrm flipH="false" flipV="false" rot="0">
            <a:off x="2303603" y="7428841"/>
            <a:ext cx="1387767" cy="2449752"/>
          </a:xfrm>
          <a:custGeom>
            <a:avLst/>
            <a:gdLst/>
            <a:ahLst/>
            <a:cxnLst/>
            <a:rect r="r" b="b" t="t" l="l"/>
            <a:pathLst>
              <a:path h="2449752" w="1387767">
                <a:moveTo>
                  <a:pt x="0" y="0"/>
                </a:moveTo>
                <a:lnTo>
                  <a:pt x="1387768" y="0"/>
                </a:lnTo>
                <a:lnTo>
                  <a:pt x="1387768" y="2449752"/>
                </a:lnTo>
                <a:lnTo>
                  <a:pt x="0" y="2449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61342" y="50392"/>
            <a:ext cx="13312825" cy="14323515"/>
          </a:xfrm>
          <a:custGeom>
            <a:avLst/>
            <a:gdLst/>
            <a:ahLst/>
            <a:cxnLst/>
            <a:rect r="r" b="b" t="t" l="l"/>
            <a:pathLst>
              <a:path h="14323515" w="13312825">
                <a:moveTo>
                  <a:pt x="0" y="0"/>
                </a:moveTo>
                <a:lnTo>
                  <a:pt x="13312824" y="0"/>
                </a:lnTo>
                <a:lnTo>
                  <a:pt x="13312824" y="14323514"/>
                </a:lnTo>
                <a:lnTo>
                  <a:pt x="0" y="14323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33100" y="-1196773"/>
            <a:ext cx="7719123" cy="8235089"/>
          </a:xfrm>
          <a:custGeom>
            <a:avLst/>
            <a:gdLst/>
            <a:ahLst/>
            <a:cxnLst/>
            <a:rect r="r" b="b" t="t" l="l"/>
            <a:pathLst>
              <a:path h="8235089" w="7719123">
                <a:moveTo>
                  <a:pt x="0" y="0"/>
                </a:moveTo>
                <a:lnTo>
                  <a:pt x="7719124" y="0"/>
                </a:lnTo>
                <a:lnTo>
                  <a:pt x="7719124" y="8235090"/>
                </a:lnTo>
                <a:lnTo>
                  <a:pt x="0" y="823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1995" y="247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803637" y="534575"/>
            <a:ext cx="2151101" cy="2814181"/>
          </a:xfrm>
          <a:custGeom>
            <a:avLst/>
            <a:gdLst/>
            <a:ahLst/>
            <a:cxnLst/>
            <a:rect r="r" b="b" t="t" l="l"/>
            <a:pathLst>
              <a:path h="2814181" w="2151101">
                <a:moveTo>
                  <a:pt x="0" y="0"/>
                </a:moveTo>
                <a:lnTo>
                  <a:pt x="2151101" y="0"/>
                </a:lnTo>
                <a:lnTo>
                  <a:pt x="2151101" y="2814180"/>
                </a:lnTo>
                <a:lnTo>
                  <a:pt x="0" y="28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568890" y="-473500"/>
            <a:ext cx="4692820" cy="2324110"/>
          </a:xfrm>
          <a:custGeom>
            <a:avLst/>
            <a:gdLst/>
            <a:ahLst/>
            <a:cxnLst/>
            <a:rect r="r" b="b" t="t" l="l"/>
            <a:pathLst>
              <a:path h="2324110" w="4692820">
                <a:moveTo>
                  <a:pt x="0" y="0"/>
                </a:moveTo>
                <a:lnTo>
                  <a:pt x="4692820" y="0"/>
                </a:lnTo>
                <a:lnTo>
                  <a:pt x="4692820" y="2324110"/>
                </a:lnTo>
                <a:lnTo>
                  <a:pt x="0" y="2324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779479" y="5809592"/>
            <a:ext cx="7076550" cy="1228725"/>
          </a:xfrm>
          <a:prstGeom prst="rect">
            <a:avLst/>
          </a:prstGeom>
        </p:spPr>
        <p:txBody>
          <a:bodyPr anchor="t" rtlCol="false" tIns="0" lIns="0" bIns="0" rIns="0">
            <a:spAutoFit/>
          </a:bodyPr>
          <a:lstStyle/>
          <a:p>
            <a:pPr algn="ctr">
              <a:lnSpc>
                <a:spcPts val="9600"/>
              </a:lnSpc>
            </a:pPr>
            <a:r>
              <a:rPr lang="en-US" sz="8000">
                <a:solidFill>
                  <a:srgbClr val="FFFCEC"/>
                </a:solidFill>
                <a:latin typeface="Calistoga"/>
                <a:ea typeface="Calistoga"/>
                <a:cs typeface="Calistoga"/>
                <a:sym typeface="Calistoga"/>
              </a:rPr>
              <a:t>Vegetasi</a:t>
            </a:r>
          </a:p>
        </p:txBody>
      </p:sp>
      <p:sp>
        <p:nvSpPr>
          <p:cNvPr name="TextBox 12" id="12"/>
          <p:cNvSpPr txBox="true"/>
          <p:nvPr/>
        </p:nvSpPr>
        <p:spPr>
          <a:xfrm rot="0">
            <a:off x="6847779" y="3232719"/>
            <a:ext cx="4939950" cy="2743200"/>
          </a:xfrm>
          <a:prstGeom prst="rect">
            <a:avLst/>
          </a:prstGeom>
        </p:spPr>
        <p:txBody>
          <a:bodyPr anchor="t" rtlCol="false" tIns="0" lIns="0" bIns="0" rIns="0">
            <a:spAutoFit/>
          </a:bodyPr>
          <a:lstStyle/>
          <a:p>
            <a:pPr algn="ctr">
              <a:lnSpc>
                <a:spcPts val="21600"/>
              </a:lnSpc>
            </a:pPr>
            <a:r>
              <a:rPr lang="en-US" sz="18000">
                <a:solidFill>
                  <a:srgbClr val="FFFCEC"/>
                </a:solidFill>
                <a:latin typeface="Calistoga"/>
                <a:ea typeface="Calistoga"/>
                <a:cs typeface="Calistoga"/>
                <a:sym typeface="Calistoga"/>
              </a:rPr>
              <a:t>03</a:t>
            </a:r>
          </a:p>
        </p:txBody>
      </p:sp>
      <p:sp>
        <p:nvSpPr>
          <p:cNvPr name="Freeform 13" id="13"/>
          <p:cNvSpPr/>
          <p:nvPr/>
        </p:nvSpPr>
        <p:spPr>
          <a:xfrm flipH="false" flipV="false" rot="0">
            <a:off x="13265891" y="3322061"/>
            <a:ext cx="2034713" cy="1391794"/>
          </a:xfrm>
          <a:custGeom>
            <a:avLst/>
            <a:gdLst/>
            <a:ahLst/>
            <a:cxnLst/>
            <a:rect r="r" b="b" t="t" l="l"/>
            <a:pathLst>
              <a:path h="1391794" w="2034713">
                <a:moveTo>
                  <a:pt x="0" y="0"/>
                </a:moveTo>
                <a:lnTo>
                  <a:pt x="2034712" y="0"/>
                </a:lnTo>
                <a:lnTo>
                  <a:pt x="2034712" y="1391794"/>
                </a:lnTo>
                <a:lnTo>
                  <a:pt x="0" y="13917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76986" y="1767431"/>
            <a:ext cx="3392152" cy="3976675"/>
          </a:xfrm>
          <a:custGeom>
            <a:avLst/>
            <a:gdLst/>
            <a:ahLst/>
            <a:cxnLst/>
            <a:rect r="r" b="b" t="t" l="l"/>
            <a:pathLst>
              <a:path h="3976675" w="3392152">
                <a:moveTo>
                  <a:pt x="0" y="0"/>
                </a:moveTo>
                <a:lnTo>
                  <a:pt x="3392152" y="0"/>
                </a:lnTo>
                <a:lnTo>
                  <a:pt x="3392152" y="3976675"/>
                </a:lnTo>
                <a:lnTo>
                  <a:pt x="0" y="3976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030917" y="4152341"/>
            <a:ext cx="6988239" cy="3183531"/>
          </a:xfrm>
          <a:custGeom>
            <a:avLst/>
            <a:gdLst/>
            <a:ahLst/>
            <a:cxnLst/>
            <a:rect r="r" b="b" t="t" l="l"/>
            <a:pathLst>
              <a:path h="3183531" w="6988239">
                <a:moveTo>
                  <a:pt x="0" y="0"/>
                </a:moveTo>
                <a:lnTo>
                  <a:pt x="6988238" y="0"/>
                </a:lnTo>
                <a:lnTo>
                  <a:pt x="6988238" y="3183531"/>
                </a:lnTo>
                <a:lnTo>
                  <a:pt x="0" y="3183531"/>
                </a:lnTo>
                <a:lnTo>
                  <a:pt x="0" y="0"/>
                </a:lnTo>
                <a:close/>
              </a:path>
            </a:pathLst>
          </a:custGeom>
          <a:blipFill>
            <a:blip r:embed="rId19"/>
            <a:stretch>
              <a:fillRect l="0" t="0" r="0" b="0"/>
            </a:stretch>
          </a:blipFill>
          <a:ln w="38100" cap="sq">
            <a:solidFill>
              <a:srgbClr val="000000"/>
            </a:solidFill>
            <a:prstDash val="solid"/>
            <a:miter/>
          </a:ln>
        </p:spPr>
      </p:sp>
      <p:sp>
        <p:nvSpPr>
          <p:cNvPr name="TextBox 16" id="16"/>
          <p:cNvSpPr txBox="true"/>
          <p:nvPr/>
        </p:nvSpPr>
        <p:spPr>
          <a:xfrm rot="0">
            <a:off x="2083044" y="1757906"/>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Vegetasi</a:t>
            </a:r>
          </a:p>
        </p:txBody>
      </p:sp>
      <p:sp>
        <p:nvSpPr>
          <p:cNvPr name="TextBox 17" id="17"/>
          <p:cNvSpPr txBox="true"/>
          <p:nvPr/>
        </p:nvSpPr>
        <p:spPr>
          <a:xfrm rot="0">
            <a:off x="2122286" y="3885536"/>
            <a:ext cx="7036654" cy="3450336"/>
          </a:xfrm>
          <a:prstGeom prst="rect">
            <a:avLst/>
          </a:prstGeom>
        </p:spPr>
        <p:txBody>
          <a:bodyPr anchor="t" rtlCol="false" tIns="0" lIns="0" bIns="0" rIns="0">
            <a:spAutoFit/>
          </a:bodyPr>
          <a:lstStyle/>
          <a:p>
            <a:pPr algn="just">
              <a:lnSpc>
                <a:spcPts val="3912"/>
              </a:lnSpc>
            </a:pPr>
            <a:r>
              <a:rPr lang="en-US" sz="2400">
                <a:solidFill>
                  <a:srgbClr val="FFFCEC"/>
                </a:solidFill>
                <a:latin typeface="Solway"/>
                <a:ea typeface="Solway"/>
                <a:cs typeface="Solway"/>
                <a:sym typeface="Solway"/>
              </a:rPr>
              <a:t>Gambar disamping merupakan tabel vegetasi. User dapat menambah, menghapus, mengedit, dan melihat informasi terkait kode vegetasi, jenis vegetasi, dan kode warna vegetasi yang akan digunakan pada pemetaan spesies. Selain itu, user juga dapat mengimpor data vegetasi dengan format pdf maupun exel.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618652" y="1778869"/>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41799" y="4856285"/>
            <a:ext cx="4674888" cy="2399405"/>
          </a:xfrm>
          <a:custGeom>
            <a:avLst/>
            <a:gdLst/>
            <a:ahLst/>
            <a:cxnLst/>
            <a:rect r="r" b="b" t="t" l="l"/>
            <a:pathLst>
              <a:path h="2399405" w="4674888">
                <a:moveTo>
                  <a:pt x="0" y="0"/>
                </a:moveTo>
                <a:lnTo>
                  <a:pt x="4674888" y="0"/>
                </a:lnTo>
                <a:lnTo>
                  <a:pt x="4674888" y="2399406"/>
                </a:lnTo>
                <a:lnTo>
                  <a:pt x="0" y="2399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8760" y="-1163271"/>
            <a:ext cx="14311634" cy="14183119"/>
          </a:xfrm>
          <a:custGeom>
            <a:avLst/>
            <a:gdLst/>
            <a:ahLst/>
            <a:cxnLst/>
            <a:rect r="r" b="b" t="t" l="l"/>
            <a:pathLst>
              <a:path h="14183119" w="14311634">
                <a:moveTo>
                  <a:pt x="0" y="0"/>
                </a:moveTo>
                <a:lnTo>
                  <a:pt x="14311634" y="0"/>
                </a:lnTo>
                <a:lnTo>
                  <a:pt x="14311634" y="14183120"/>
                </a:lnTo>
                <a:lnTo>
                  <a:pt x="0" y="14183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373580" y="7218942"/>
            <a:ext cx="3800857" cy="3444366"/>
          </a:xfrm>
          <a:custGeom>
            <a:avLst/>
            <a:gdLst/>
            <a:ahLst/>
            <a:cxnLst/>
            <a:rect r="r" b="b" t="t" l="l"/>
            <a:pathLst>
              <a:path h="3444366" w="3800857">
                <a:moveTo>
                  <a:pt x="0" y="0"/>
                </a:moveTo>
                <a:lnTo>
                  <a:pt x="3800858" y="0"/>
                </a:lnTo>
                <a:lnTo>
                  <a:pt x="3800858" y="3444366"/>
                </a:lnTo>
                <a:lnTo>
                  <a:pt x="0" y="344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622700">
            <a:off x="-975738" y="832720"/>
            <a:ext cx="4538024" cy="2694340"/>
            <a:chOff x="0" y="0"/>
            <a:chExt cx="6050699" cy="3592453"/>
          </a:xfrm>
        </p:grpSpPr>
        <p:sp>
          <p:nvSpPr>
            <p:cNvPr name="Freeform 7" id="7"/>
            <p:cNvSpPr/>
            <p:nvPr/>
          </p:nvSpPr>
          <p:spPr>
            <a:xfrm flipH="false" flipV="false" rot="0">
              <a:off x="127" y="127"/>
              <a:ext cx="6050407" cy="3592322"/>
            </a:xfrm>
            <a:custGeom>
              <a:avLst/>
              <a:gdLst/>
              <a:ahLst/>
              <a:cxnLst/>
              <a:rect r="r" b="b" t="t" l="l"/>
              <a:pathLst>
                <a:path h="3592322" w="6050407">
                  <a:moveTo>
                    <a:pt x="0" y="0"/>
                  </a:moveTo>
                  <a:lnTo>
                    <a:pt x="0" y="2130171"/>
                  </a:lnTo>
                  <a:cubicBezTo>
                    <a:pt x="672211" y="2222500"/>
                    <a:pt x="1331849" y="2411603"/>
                    <a:pt x="1911731" y="2764536"/>
                  </a:cubicBezTo>
                  <a:cubicBezTo>
                    <a:pt x="2264664" y="2978785"/>
                    <a:pt x="2579878" y="3260344"/>
                    <a:pt x="2827655" y="3592322"/>
                  </a:cubicBezTo>
                  <a:lnTo>
                    <a:pt x="6050407" y="3592322"/>
                  </a:lnTo>
                  <a:cubicBezTo>
                    <a:pt x="5449570" y="2382266"/>
                    <a:pt x="4231132" y="1537716"/>
                    <a:pt x="2995803" y="945261"/>
                  </a:cubicBezTo>
                  <a:cubicBezTo>
                    <a:pt x="2693162" y="798195"/>
                    <a:pt x="2382393" y="668020"/>
                    <a:pt x="2071370" y="546227"/>
                  </a:cubicBezTo>
                  <a:cubicBezTo>
                    <a:pt x="1516761" y="331851"/>
                    <a:pt x="945388" y="168021"/>
                    <a:pt x="361315" y="67310"/>
                  </a:cubicBezTo>
                  <a:cubicBezTo>
                    <a:pt x="247777" y="46228"/>
                    <a:pt x="125984" y="20955"/>
                    <a:pt x="0" y="0"/>
                  </a:cubicBezTo>
                  <a:close/>
                </a:path>
              </a:pathLst>
            </a:custGeom>
            <a:solidFill>
              <a:srgbClr val="FFFCEC"/>
            </a:solidFill>
          </p:spPr>
        </p:sp>
      </p:grpSp>
      <p:sp>
        <p:nvSpPr>
          <p:cNvPr name="Freeform 8" id="8"/>
          <p:cNvSpPr/>
          <p:nvPr/>
        </p:nvSpPr>
        <p:spPr>
          <a:xfrm flipH="false" flipV="false" rot="0">
            <a:off x="16149863" y="6872114"/>
            <a:ext cx="2750563" cy="2396656"/>
          </a:xfrm>
          <a:custGeom>
            <a:avLst/>
            <a:gdLst/>
            <a:ahLst/>
            <a:cxnLst/>
            <a:rect r="r" b="b" t="t" l="l"/>
            <a:pathLst>
              <a:path h="2396656" w="2750563">
                <a:moveTo>
                  <a:pt x="0" y="0"/>
                </a:moveTo>
                <a:lnTo>
                  <a:pt x="2750562" y="0"/>
                </a:lnTo>
                <a:lnTo>
                  <a:pt x="2750562" y="2396656"/>
                </a:lnTo>
                <a:lnTo>
                  <a:pt x="0" y="2396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31821" y="-1485010"/>
            <a:ext cx="4987602" cy="4379637"/>
          </a:xfrm>
          <a:custGeom>
            <a:avLst/>
            <a:gdLst/>
            <a:ahLst/>
            <a:cxnLst/>
            <a:rect r="r" b="b" t="t" l="l"/>
            <a:pathLst>
              <a:path h="4379637" w="4987602">
                <a:moveTo>
                  <a:pt x="0" y="0"/>
                </a:moveTo>
                <a:lnTo>
                  <a:pt x="4987602" y="0"/>
                </a:lnTo>
                <a:lnTo>
                  <a:pt x="4987602" y="4379638"/>
                </a:lnTo>
                <a:lnTo>
                  <a:pt x="0" y="43796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069330" y="4826977"/>
            <a:ext cx="8153658" cy="7811641"/>
          </a:xfrm>
          <a:custGeom>
            <a:avLst/>
            <a:gdLst/>
            <a:ahLst/>
            <a:cxnLst/>
            <a:rect r="r" b="b" t="t" l="l"/>
            <a:pathLst>
              <a:path h="7811641" w="8153658">
                <a:moveTo>
                  <a:pt x="0" y="0"/>
                </a:moveTo>
                <a:lnTo>
                  <a:pt x="8153658" y="0"/>
                </a:lnTo>
                <a:lnTo>
                  <a:pt x="8153658" y="7811640"/>
                </a:lnTo>
                <a:lnTo>
                  <a:pt x="0" y="78116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89845" y="61229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333726" y="8596400"/>
            <a:ext cx="10258274" cy="1690790"/>
          </a:xfrm>
          <a:custGeom>
            <a:avLst/>
            <a:gdLst/>
            <a:ahLst/>
            <a:cxnLst/>
            <a:rect r="r" b="b" t="t" l="l"/>
            <a:pathLst>
              <a:path h="1690790" w="10258274">
                <a:moveTo>
                  <a:pt x="0" y="0"/>
                </a:moveTo>
                <a:lnTo>
                  <a:pt x="10258274" y="0"/>
                </a:lnTo>
                <a:lnTo>
                  <a:pt x="10258274" y="1690790"/>
                </a:lnTo>
                <a:lnTo>
                  <a:pt x="0" y="16907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058130" y="8204036"/>
            <a:ext cx="5403260" cy="4311228"/>
          </a:xfrm>
          <a:custGeom>
            <a:avLst/>
            <a:gdLst/>
            <a:ahLst/>
            <a:cxnLst/>
            <a:rect r="r" b="b" t="t" l="l"/>
            <a:pathLst>
              <a:path h="4311228" w="5403260">
                <a:moveTo>
                  <a:pt x="0" y="0"/>
                </a:moveTo>
                <a:lnTo>
                  <a:pt x="5403260" y="0"/>
                </a:lnTo>
                <a:lnTo>
                  <a:pt x="5403260" y="4311228"/>
                </a:lnTo>
                <a:lnTo>
                  <a:pt x="0" y="431122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8624926" y="3908268"/>
            <a:ext cx="4800127" cy="2533650"/>
          </a:xfrm>
          <a:prstGeom prst="rect">
            <a:avLst/>
          </a:prstGeom>
        </p:spPr>
        <p:txBody>
          <a:bodyPr anchor="t" rtlCol="false" tIns="0" lIns="0" bIns="0" rIns="0">
            <a:spAutoFit/>
          </a:bodyPr>
          <a:lstStyle/>
          <a:p>
            <a:pPr algn="l">
              <a:lnSpc>
                <a:spcPts val="20699"/>
              </a:lnSpc>
            </a:pPr>
            <a:r>
              <a:rPr lang="en-US" sz="15000">
                <a:solidFill>
                  <a:srgbClr val="FFFCEC"/>
                </a:solidFill>
                <a:latin typeface="Calistoga"/>
                <a:ea typeface="Calistoga"/>
                <a:cs typeface="Calistoga"/>
                <a:sym typeface="Calistoga"/>
              </a:rPr>
              <a:t>Kelas</a:t>
            </a:r>
          </a:p>
        </p:txBody>
      </p:sp>
      <p:sp>
        <p:nvSpPr>
          <p:cNvPr name="TextBox 15" id="15"/>
          <p:cNvSpPr txBox="true"/>
          <p:nvPr/>
        </p:nvSpPr>
        <p:spPr>
          <a:xfrm rot="0">
            <a:off x="4862948" y="3623471"/>
            <a:ext cx="3037922" cy="3046095"/>
          </a:xfrm>
          <a:prstGeom prst="rect">
            <a:avLst/>
          </a:prstGeom>
        </p:spPr>
        <p:txBody>
          <a:bodyPr anchor="t" rtlCol="false" tIns="0" lIns="0" bIns="0" rIns="0">
            <a:spAutoFit/>
          </a:bodyPr>
          <a:lstStyle/>
          <a:p>
            <a:pPr algn="r">
              <a:lnSpc>
                <a:spcPts val="24839"/>
              </a:lnSpc>
            </a:pPr>
            <a:r>
              <a:rPr lang="en-US" sz="18000">
                <a:solidFill>
                  <a:srgbClr val="FFFCEC"/>
                </a:solidFill>
                <a:latin typeface="Calistoga"/>
                <a:ea typeface="Calistoga"/>
                <a:cs typeface="Calistoga"/>
                <a:sym typeface="Calistoga"/>
              </a:rPr>
              <a:t>04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148280" y="1635997"/>
            <a:ext cx="3392152" cy="3976675"/>
          </a:xfrm>
          <a:custGeom>
            <a:avLst/>
            <a:gdLst/>
            <a:ahLst/>
            <a:cxnLst/>
            <a:rect r="r" b="b" t="t" l="l"/>
            <a:pathLst>
              <a:path h="3976675" w="3392152">
                <a:moveTo>
                  <a:pt x="0" y="0"/>
                </a:moveTo>
                <a:lnTo>
                  <a:pt x="3392152" y="0"/>
                </a:lnTo>
                <a:lnTo>
                  <a:pt x="3392152" y="3976675"/>
                </a:lnTo>
                <a:lnTo>
                  <a:pt x="0" y="3976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496336" y="3526244"/>
            <a:ext cx="6616152" cy="3277905"/>
          </a:xfrm>
          <a:custGeom>
            <a:avLst/>
            <a:gdLst/>
            <a:ahLst/>
            <a:cxnLst/>
            <a:rect r="r" b="b" t="t" l="l"/>
            <a:pathLst>
              <a:path h="3277905" w="6616152">
                <a:moveTo>
                  <a:pt x="0" y="0"/>
                </a:moveTo>
                <a:lnTo>
                  <a:pt x="6616152" y="0"/>
                </a:lnTo>
                <a:lnTo>
                  <a:pt x="6616152" y="3277906"/>
                </a:lnTo>
                <a:lnTo>
                  <a:pt x="0" y="3277906"/>
                </a:lnTo>
                <a:lnTo>
                  <a:pt x="0" y="0"/>
                </a:lnTo>
                <a:close/>
              </a:path>
            </a:pathLst>
          </a:custGeom>
          <a:blipFill>
            <a:blip r:embed="rId19"/>
            <a:stretch>
              <a:fillRect l="-5125" t="0" r="-3905" b="0"/>
            </a:stretch>
          </a:blipFill>
          <a:ln w="38100" cap="sq">
            <a:solidFill>
              <a:srgbClr val="000000"/>
            </a:solidFill>
            <a:prstDash val="solid"/>
            <a:miter/>
          </a:ln>
        </p:spPr>
      </p:sp>
      <p:sp>
        <p:nvSpPr>
          <p:cNvPr name="TextBox 16" id="16"/>
          <p:cNvSpPr txBox="true"/>
          <p:nvPr/>
        </p:nvSpPr>
        <p:spPr>
          <a:xfrm rot="0">
            <a:off x="2285048" y="1887944"/>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Kelas</a:t>
            </a:r>
          </a:p>
        </p:txBody>
      </p:sp>
      <p:sp>
        <p:nvSpPr>
          <p:cNvPr name="TextBox 17" id="17"/>
          <p:cNvSpPr txBox="true"/>
          <p:nvPr/>
        </p:nvSpPr>
        <p:spPr>
          <a:xfrm rot="0">
            <a:off x="2486913" y="3631437"/>
            <a:ext cx="7083233" cy="3172713"/>
          </a:xfrm>
          <a:prstGeom prst="rect">
            <a:avLst/>
          </a:prstGeom>
        </p:spPr>
        <p:txBody>
          <a:bodyPr anchor="t" rtlCol="false" tIns="0" lIns="0" bIns="0" rIns="0">
            <a:spAutoFit/>
          </a:bodyPr>
          <a:lstStyle/>
          <a:p>
            <a:pPr algn="just">
              <a:lnSpc>
                <a:spcPts val="4238"/>
              </a:lnSpc>
            </a:pPr>
            <a:r>
              <a:rPr lang="en-US" sz="2600">
                <a:solidFill>
                  <a:srgbClr val="FFFCEC"/>
                </a:solidFill>
                <a:latin typeface="Solway"/>
                <a:ea typeface="Solway"/>
                <a:cs typeface="Solway"/>
                <a:sym typeface="Solway"/>
              </a:rPr>
              <a:t>Pada tabel kelas, terdapat data berupa kode kelas, nama kelas, dan juga deskripsi. Pada tabel ini, terdapat tombol detail dimana nantinya jika deskripsi yang diberikan terlalu panjang, maka tampilan awal akan memotong kata tersebut.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0160348" y="869894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4526122">
            <a:off x="12564320" y="6811114"/>
            <a:ext cx="3450036" cy="2048494"/>
            <a:chOff x="0" y="0"/>
            <a:chExt cx="4600048" cy="2731325"/>
          </a:xfrm>
        </p:grpSpPr>
        <p:sp>
          <p:nvSpPr>
            <p:cNvPr name="Freeform 4" id="4"/>
            <p:cNvSpPr/>
            <p:nvPr/>
          </p:nvSpPr>
          <p:spPr>
            <a:xfrm flipH="false" flipV="false" rot="0">
              <a:off x="127" y="127"/>
              <a:ext cx="4599813" cy="2731135"/>
            </a:xfrm>
            <a:custGeom>
              <a:avLst/>
              <a:gdLst/>
              <a:ahLst/>
              <a:cxnLst/>
              <a:rect r="r" b="b" t="t" l="l"/>
              <a:pathLst>
                <a:path h="2731135" w="4599813">
                  <a:moveTo>
                    <a:pt x="0" y="0"/>
                  </a:moveTo>
                  <a:lnTo>
                    <a:pt x="0" y="1619504"/>
                  </a:lnTo>
                  <a:cubicBezTo>
                    <a:pt x="511048" y="1689735"/>
                    <a:pt x="1012571" y="1833499"/>
                    <a:pt x="1453388" y="2101850"/>
                  </a:cubicBezTo>
                  <a:cubicBezTo>
                    <a:pt x="1721739" y="2264664"/>
                    <a:pt x="1961388" y="2478786"/>
                    <a:pt x="2149729" y="2731135"/>
                  </a:cubicBezTo>
                  <a:lnTo>
                    <a:pt x="4599813" y="2731135"/>
                  </a:lnTo>
                  <a:cubicBezTo>
                    <a:pt x="4142994" y="1811147"/>
                    <a:pt x="3216656" y="1169035"/>
                    <a:pt x="2277491" y="718693"/>
                  </a:cubicBezTo>
                  <a:cubicBezTo>
                    <a:pt x="2047494" y="606933"/>
                    <a:pt x="1811147" y="507873"/>
                    <a:pt x="1574673" y="415290"/>
                  </a:cubicBezTo>
                  <a:cubicBezTo>
                    <a:pt x="1153033" y="252349"/>
                    <a:pt x="718693" y="127762"/>
                    <a:pt x="274574" y="51054"/>
                  </a:cubicBezTo>
                  <a:cubicBezTo>
                    <a:pt x="188341" y="35052"/>
                    <a:pt x="95758" y="15875"/>
                    <a:pt x="0" y="0"/>
                  </a:cubicBezTo>
                  <a:close/>
                </a:path>
              </a:pathLst>
            </a:custGeom>
            <a:solidFill>
              <a:srgbClr val="FFFCEC"/>
            </a:solidFill>
          </p:spPr>
        </p:sp>
      </p:grpSp>
      <p:sp>
        <p:nvSpPr>
          <p:cNvPr name="Freeform 5" id="5"/>
          <p:cNvSpPr/>
          <p:nvPr/>
        </p:nvSpPr>
        <p:spPr>
          <a:xfrm flipH="false" flipV="false" rot="0">
            <a:off x="2303603" y="7428841"/>
            <a:ext cx="1387767" cy="2449752"/>
          </a:xfrm>
          <a:custGeom>
            <a:avLst/>
            <a:gdLst/>
            <a:ahLst/>
            <a:cxnLst/>
            <a:rect r="r" b="b" t="t" l="l"/>
            <a:pathLst>
              <a:path h="2449752" w="1387767">
                <a:moveTo>
                  <a:pt x="0" y="0"/>
                </a:moveTo>
                <a:lnTo>
                  <a:pt x="1387768" y="0"/>
                </a:lnTo>
                <a:lnTo>
                  <a:pt x="1387768" y="2449752"/>
                </a:lnTo>
                <a:lnTo>
                  <a:pt x="0" y="2449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61342" y="50392"/>
            <a:ext cx="13312825" cy="14323515"/>
          </a:xfrm>
          <a:custGeom>
            <a:avLst/>
            <a:gdLst/>
            <a:ahLst/>
            <a:cxnLst/>
            <a:rect r="r" b="b" t="t" l="l"/>
            <a:pathLst>
              <a:path h="14323515" w="13312825">
                <a:moveTo>
                  <a:pt x="0" y="0"/>
                </a:moveTo>
                <a:lnTo>
                  <a:pt x="13312824" y="0"/>
                </a:lnTo>
                <a:lnTo>
                  <a:pt x="13312824" y="14323514"/>
                </a:lnTo>
                <a:lnTo>
                  <a:pt x="0" y="14323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33100" y="-1196773"/>
            <a:ext cx="7719123" cy="8235089"/>
          </a:xfrm>
          <a:custGeom>
            <a:avLst/>
            <a:gdLst/>
            <a:ahLst/>
            <a:cxnLst/>
            <a:rect r="r" b="b" t="t" l="l"/>
            <a:pathLst>
              <a:path h="8235089" w="7719123">
                <a:moveTo>
                  <a:pt x="0" y="0"/>
                </a:moveTo>
                <a:lnTo>
                  <a:pt x="7719124" y="0"/>
                </a:lnTo>
                <a:lnTo>
                  <a:pt x="7719124" y="8235090"/>
                </a:lnTo>
                <a:lnTo>
                  <a:pt x="0" y="823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1995" y="247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803637" y="534575"/>
            <a:ext cx="2151101" cy="2814181"/>
          </a:xfrm>
          <a:custGeom>
            <a:avLst/>
            <a:gdLst/>
            <a:ahLst/>
            <a:cxnLst/>
            <a:rect r="r" b="b" t="t" l="l"/>
            <a:pathLst>
              <a:path h="2814181" w="2151101">
                <a:moveTo>
                  <a:pt x="0" y="0"/>
                </a:moveTo>
                <a:lnTo>
                  <a:pt x="2151101" y="0"/>
                </a:lnTo>
                <a:lnTo>
                  <a:pt x="2151101" y="2814180"/>
                </a:lnTo>
                <a:lnTo>
                  <a:pt x="0" y="28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568890" y="-473500"/>
            <a:ext cx="4692820" cy="2324110"/>
          </a:xfrm>
          <a:custGeom>
            <a:avLst/>
            <a:gdLst/>
            <a:ahLst/>
            <a:cxnLst/>
            <a:rect r="r" b="b" t="t" l="l"/>
            <a:pathLst>
              <a:path h="2324110" w="4692820">
                <a:moveTo>
                  <a:pt x="0" y="0"/>
                </a:moveTo>
                <a:lnTo>
                  <a:pt x="4692820" y="0"/>
                </a:lnTo>
                <a:lnTo>
                  <a:pt x="4692820" y="2324110"/>
                </a:lnTo>
                <a:lnTo>
                  <a:pt x="0" y="2324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779479" y="5809592"/>
            <a:ext cx="7076550" cy="1228725"/>
          </a:xfrm>
          <a:prstGeom prst="rect">
            <a:avLst/>
          </a:prstGeom>
        </p:spPr>
        <p:txBody>
          <a:bodyPr anchor="t" rtlCol="false" tIns="0" lIns="0" bIns="0" rIns="0">
            <a:spAutoFit/>
          </a:bodyPr>
          <a:lstStyle/>
          <a:p>
            <a:pPr algn="ctr">
              <a:lnSpc>
                <a:spcPts val="9600"/>
              </a:lnSpc>
            </a:pPr>
            <a:r>
              <a:rPr lang="en-US" sz="8000">
                <a:solidFill>
                  <a:srgbClr val="FFFCEC"/>
                </a:solidFill>
                <a:latin typeface="Calistoga"/>
                <a:ea typeface="Calistoga"/>
                <a:cs typeface="Calistoga"/>
                <a:sym typeface="Calistoga"/>
              </a:rPr>
              <a:t>Ordo</a:t>
            </a:r>
          </a:p>
        </p:txBody>
      </p:sp>
      <p:sp>
        <p:nvSpPr>
          <p:cNvPr name="TextBox 12" id="12"/>
          <p:cNvSpPr txBox="true"/>
          <p:nvPr/>
        </p:nvSpPr>
        <p:spPr>
          <a:xfrm rot="0">
            <a:off x="6847779" y="3232719"/>
            <a:ext cx="4939950" cy="2743200"/>
          </a:xfrm>
          <a:prstGeom prst="rect">
            <a:avLst/>
          </a:prstGeom>
        </p:spPr>
        <p:txBody>
          <a:bodyPr anchor="t" rtlCol="false" tIns="0" lIns="0" bIns="0" rIns="0">
            <a:spAutoFit/>
          </a:bodyPr>
          <a:lstStyle/>
          <a:p>
            <a:pPr algn="ctr">
              <a:lnSpc>
                <a:spcPts val="21600"/>
              </a:lnSpc>
            </a:pPr>
            <a:r>
              <a:rPr lang="en-US" sz="18000">
                <a:solidFill>
                  <a:srgbClr val="FFFCEC"/>
                </a:solidFill>
                <a:latin typeface="Calistoga"/>
                <a:ea typeface="Calistoga"/>
                <a:cs typeface="Calistoga"/>
                <a:sym typeface="Calistoga"/>
              </a:rPr>
              <a:t>05</a:t>
            </a:r>
          </a:p>
        </p:txBody>
      </p:sp>
      <p:sp>
        <p:nvSpPr>
          <p:cNvPr name="Freeform 13" id="13"/>
          <p:cNvSpPr/>
          <p:nvPr/>
        </p:nvSpPr>
        <p:spPr>
          <a:xfrm flipH="false" flipV="false" rot="0">
            <a:off x="13265891" y="3322061"/>
            <a:ext cx="2034713" cy="1391794"/>
          </a:xfrm>
          <a:custGeom>
            <a:avLst/>
            <a:gdLst/>
            <a:ahLst/>
            <a:cxnLst/>
            <a:rect r="r" b="b" t="t" l="l"/>
            <a:pathLst>
              <a:path h="1391794" w="2034713">
                <a:moveTo>
                  <a:pt x="0" y="0"/>
                </a:moveTo>
                <a:lnTo>
                  <a:pt x="2034712" y="0"/>
                </a:lnTo>
                <a:lnTo>
                  <a:pt x="2034712" y="1391794"/>
                </a:lnTo>
                <a:lnTo>
                  <a:pt x="0" y="13917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716056" y="3627531"/>
            <a:ext cx="6396432" cy="3307782"/>
          </a:xfrm>
          <a:custGeom>
            <a:avLst/>
            <a:gdLst/>
            <a:ahLst/>
            <a:cxnLst/>
            <a:rect r="r" b="b" t="t" l="l"/>
            <a:pathLst>
              <a:path h="3307782" w="6396432">
                <a:moveTo>
                  <a:pt x="0" y="0"/>
                </a:moveTo>
                <a:lnTo>
                  <a:pt x="6396432" y="0"/>
                </a:lnTo>
                <a:lnTo>
                  <a:pt x="6396432" y="3307781"/>
                </a:lnTo>
                <a:lnTo>
                  <a:pt x="0" y="3307781"/>
                </a:lnTo>
                <a:lnTo>
                  <a:pt x="0" y="0"/>
                </a:lnTo>
                <a:close/>
              </a:path>
            </a:pathLst>
          </a:custGeom>
          <a:blipFill>
            <a:blip r:embed="rId19"/>
            <a:stretch>
              <a:fillRect l="-5779" t="0" r="-6789" b="0"/>
            </a:stretch>
          </a:blipFill>
          <a:ln w="38100" cap="sq">
            <a:solidFill>
              <a:srgbClr val="000000"/>
            </a:solidFill>
            <a:prstDash val="solid"/>
            <a:miter/>
          </a:ln>
        </p:spPr>
      </p:sp>
      <p:sp>
        <p:nvSpPr>
          <p:cNvPr name="TextBox 16" id="16"/>
          <p:cNvSpPr txBox="true"/>
          <p:nvPr/>
        </p:nvSpPr>
        <p:spPr>
          <a:xfrm rot="0">
            <a:off x="2390018" y="1529161"/>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Ordo</a:t>
            </a:r>
          </a:p>
        </p:txBody>
      </p:sp>
      <p:sp>
        <p:nvSpPr>
          <p:cNvPr name="TextBox 17" id="17"/>
          <p:cNvSpPr txBox="true"/>
          <p:nvPr/>
        </p:nvSpPr>
        <p:spPr>
          <a:xfrm rot="0">
            <a:off x="2486913" y="3522756"/>
            <a:ext cx="7293173" cy="4179696"/>
          </a:xfrm>
          <a:prstGeom prst="rect">
            <a:avLst/>
          </a:prstGeom>
        </p:spPr>
        <p:txBody>
          <a:bodyPr anchor="t" rtlCol="false" tIns="0" lIns="0" bIns="0" rIns="0">
            <a:spAutoFit/>
          </a:bodyPr>
          <a:lstStyle/>
          <a:p>
            <a:pPr algn="just">
              <a:lnSpc>
                <a:spcPts val="3749"/>
              </a:lnSpc>
            </a:pPr>
            <a:r>
              <a:rPr lang="en-US" sz="2300">
                <a:solidFill>
                  <a:srgbClr val="FFFCEC"/>
                </a:solidFill>
                <a:latin typeface="Solway"/>
                <a:ea typeface="Solway"/>
                <a:cs typeface="Solway"/>
                <a:sym typeface="Solway"/>
              </a:rPr>
              <a:t>Pada tabel ordo user dapat menambah data. Tabel ordo ini memiliki beberapa atribut, yakni Kode Ordo, Nama Ordo, Jenis Kelas yang telah dimasukkan sebelumnya, dan Deskripsi tentang ordo tersebut. Setelah menambah data user dapat melakukan tiga aksi pada tabel, yaitu edit, hapus, dan Detail data. Selain menambah Data User juga dapat mengekspor data yang ada ke dalam bentuk excel maupun pdf.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618652" y="1778869"/>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41799" y="4856285"/>
            <a:ext cx="4674888" cy="2399405"/>
          </a:xfrm>
          <a:custGeom>
            <a:avLst/>
            <a:gdLst/>
            <a:ahLst/>
            <a:cxnLst/>
            <a:rect r="r" b="b" t="t" l="l"/>
            <a:pathLst>
              <a:path h="2399405" w="4674888">
                <a:moveTo>
                  <a:pt x="0" y="0"/>
                </a:moveTo>
                <a:lnTo>
                  <a:pt x="4674888" y="0"/>
                </a:lnTo>
                <a:lnTo>
                  <a:pt x="4674888" y="2399406"/>
                </a:lnTo>
                <a:lnTo>
                  <a:pt x="0" y="2399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8760" y="-1163271"/>
            <a:ext cx="14311634" cy="14183119"/>
          </a:xfrm>
          <a:custGeom>
            <a:avLst/>
            <a:gdLst/>
            <a:ahLst/>
            <a:cxnLst/>
            <a:rect r="r" b="b" t="t" l="l"/>
            <a:pathLst>
              <a:path h="14183119" w="14311634">
                <a:moveTo>
                  <a:pt x="0" y="0"/>
                </a:moveTo>
                <a:lnTo>
                  <a:pt x="14311634" y="0"/>
                </a:lnTo>
                <a:lnTo>
                  <a:pt x="14311634" y="14183120"/>
                </a:lnTo>
                <a:lnTo>
                  <a:pt x="0" y="14183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373580" y="7218942"/>
            <a:ext cx="3800857" cy="3444366"/>
          </a:xfrm>
          <a:custGeom>
            <a:avLst/>
            <a:gdLst/>
            <a:ahLst/>
            <a:cxnLst/>
            <a:rect r="r" b="b" t="t" l="l"/>
            <a:pathLst>
              <a:path h="3444366" w="3800857">
                <a:moveTo>
                  <a:pt x="0" y="0"/>
                </a:moveTo>
                <a:lnTo>
                  <a:pt x="3800858" y="0"/>
                </a:lnTo>
                <a:lnTo>
                  <a:pt x="3800858" y="3444366"/>
                </a:lnTo>
                <a:lnTo>
                  <a:pt x="0" y="344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622700">
            <a:off x="-975738" y="832720"/>
            <a:ext cx="4538024" cy="2694340"/>
            <a:chOff x="0" y="0"/>
            <a:chExt cx="6050699" cy="3592453"/>
          </a:xfrm>
        </p:grpSpPr>
        <p:sp>
          <p:nvSpPr>
            <p:cNvPr name="Freeform 7" id="7"/>
            <p:cNvSpPr/>
            <p:nvPr/>
          </p:nvSpPr>
          <p:spPr>
            <a:xfrm flipH="false" flipV="false" rot="0">
              <a:off x="127" y="127"/>
              <a:ext cx="6050407" cy="3592322"/>
            </a:xfrm>
            <a:custGeom>
              <a:avLst/>
              <a:gdLst/>
              <a:ahLst/>
              <a:cxnLst/>
              <a:rect r="r" b="b" t="t" l="l"/>
              <a:pathLst>
                <a:path h="3592322" w="6050407">
                  <a:moveTo>
                    <a:pt x="0" y="0"/>
                  </a:moveTo>
                  <a:lnTo>
                    <a:pt x="0" y="2130171"/>
                  </a:lnTo>
                  <a:cubicBezTo>
                    <a:pt x="672211" y="2222500"/>
                    <a:pt x="1331849" y="2411603"/>
                    <a:pt x="1911731" y="2764536"/>
                  </a:cubicBezTo>
                  <a:cubicBezTo>
                    <a:pt x="2264664" y="2978785"/>
                    <a:pt x="2579878" y="3260344"/>
                    <a:pt x="2827655" y="3592322"/>
                  </a:cubicBezTo>
                  <a:lnTo>
                    <a:pt x="6050407" y="3592322"/>
                  </a:lnTo>
                  <a:cubicBezTo>
                    <a:pt x="5449570" y="2382266"/>
                    <a:pt x="4231132" y="1537716"/>
                    <a:pt x="2995803" y="945261"/>
                  </a:cubicBezTo>
                  <a:cubicBezTo>
                    <a:pt x="2693162" y="798195"/>
                    <a:pt x="2382393" y="668020"/>
                    <a:pt x="2071370" y="546227"/>
                  </a:cubicBezTo>
                  <a:cubicBezTo>
                    <a:pt x="1516761" y="331851"/>
                    <a:pt x="945388" y="168021"/>
                    <a:pt x="361315" y="67310"/>
                  </a:cubicBezTo>
                  <a:cubicBezTo>
                    <a:pt x="247777" y="46228"/>
                    <a:pt x="125984" y="20955"/>
                    <a:pt x="0" y="0"/>
                  </a:cubicBezTo>
                  <a:close/>
                </a:path>
              </a:pathLst>
            </a:custGeom>
            <a:solidFill>
              <a:srgbClr val="FFFCEC"/>
            </a:solidFill>
          </p:spPr>
        </p:sp>
      </p:grpSp>
      <p:sp>
        <p:nvSpPr>
          <p:cNvPr name="Freeform 8" id="8"/>
          <p:cNvSpPr/>
          <p:nvPr/>
        </p:nvSpPr>
        <p:spPr>
          <a:xfrm flipH="false" flipV="false" rot="0">
            <a:off x="16149863" y="6872114"/>
            <a:ext cx="2750563" cy="2396656"/>
          </a:xfrm>
          <a:custGeom>
            <a:avLst/>
            <a:gdLst/>
            <a:ahLst/>
            <a:cxnLst/>
            <a:rect r="r" b="b" t="t" l="l"/>
            <a:pathLst>
              <a:path h="2396656" w="2750563">
                <a:moveTo>
                  <a:pt x="0" y="0"/>
                </a:moveTo>
                <a:lnTo>
                  <a:pt x="2750562" y="0"/>
                </a:lnTo>
                <a:lnTo>
                  <a:pt x="2750562" y="2396656"/>
                </a:lnTo>
                <a:lnTo>
                  <a:pt x="0" y="2396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31821" y="-1485010"/>
            <a:ext cx="4987602" cy="4379637"/>
          </a:xfrm>
          <a:custGeom>
            <a:avLst/>
            <a:gdLst/>
            <a:ahLst/>
            <a:cxnLst/>
            <a:rect r="r" b="b" t="t" l="l"/>
            <a:pathLst>
              <a:path h="4379637" w="4987602">
                <a:moveTo>
                  <a:pt x="0" y="0"/>
                </a:moveTo>
                <a:lnTo>
                  <a:pt x="4987602" y="0"/>
                </a:lnTo>
                <a:lnTo>
                  <a:pt x="4987602" y="4379638"/>
                </a:lnTo>
                <a:lnTo>
                  <a:pt x="0" y="43796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069330" y="4826977"/>
            <a:ext cx="8153658" cy="7811641"/>
          </a:xfrm>
          <a:custGeom>
            <a:avLst/>
            <a:gdLst/>
            <a:ahLst/>
            <a:cxnLst/>
            <a:rect r="r" b="b" t="t" l="l"/>
            <a:pathLst>
              <a:path h="7811641" w="8153658">
                <a:moveTo>
                  <a:pt x="0" y="0"/>
                </a:moveTo>
                <a:lnTo>
                  <a:pt x="8153658" y="0"/>
                </a:lnTo>
                <a:lnTo>
                  <a:pt x="8153658" y="7811640"/>
                </a:lnTo>
                <a:lnTo>
                  <a:pt x="0" y="78116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89845" y="61229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333726" y="8596400"/>
            <a:ext cx="10258274" cy="1690790"/>
          </a:xfrm>
          <a:custGeom>
            <a:avLst/>
            <a:gdLst/>
            <a:ahLst/>
            <a:cxnLst/>
            <a:rect r="r" b="b" t="t" l="l"/>
            <a:pathLst>
              <a:path h="1690790" w="10258274">
                <a:moveTo>
                  <a:pt x="0" y="0"/>
                </a:moveTo>
                <a:lnTo>
                  <a:pt x="10258274" y="0"/>
                </a:lnTo>
                <a:lnTo>
                  <a:pt x="10258274" y="1690790"/>
                </a:lnTo>
                <a:lnTo>
                  <a:pt x="0" y="16907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058130" y="8204036"/>
            <a:ext cx="5403260" cy="4311228"/>
          </a:xfrm>
          <a:custGeom>
            <a:avLst/>
            <a:gdLst/>
            <a:ahLst/>
            <a:cxnLst/>
            <a:rect r="r" b="b" t="t" l="l"/>
            <a:pathLst>
              <a:path h="4311228" w="5403260">
                <a:moveTo>
                  <a:pt x="0" y="0"/>
                </a:moveTo>
                <a:lnTo>
                  <a:pt x="5403260" y="0"/>
                </a:lnTo>
                <a:lnTo>
                  <a:pt x="5403260" y="4311228"/>
                </a:lnTo>
                <a:lnTo>
                  <a:pt x="0" y="431122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8624926" y="3908268"/>
            <a:ext cx="5817977" cy="2533650"/>
          </a:xfrm>
          <a:prstGeom prst="rect">
            <a:avLst/>
          </a:prstGeom>
        </p:spPr>
        <p:txBody>
          <a:bodyPr anchor="t" rtlCol="false" tIns="0" lIns="0" bIns="0" rIns="0">
            <a:spAutoFit/>
          </a:bodyPr>
          <a:lstStyle/>
          <a:p>
            <a:pPr algn="l">
              <a:lnSpc>
                <a:spcPts val="20699"/>
              </a:lnSpc>
            </a:pPr>
            <a:r>
              <a:rPr lang="en-US" sz="15000">
                <a:solidFill>
                  <a:srgbClr val="FFFCEC"/>
                </a:solidFill>
                <a:latin typeface="Calistoga"/>
                <a:ea typeface="Calistoga"/>
                <a:cs typeface="Calistoga"/>
                <a:sym typeface="Calistoga"/>
              </a:rPr>
              <a:t>Famili</a:t>
            </a:r>
          </a:p>
        </p:txBody>
      </p:sp>
      <p:sp>
        <p:nvSpPr>
          <p:cNvPr name="TextBox 15" id="15"/>
          <p:cNvSpPr txBox="true"/>
          <p:nvPr/>
        </p:nvSpPr>
        <p:spPr>
          <a:xfrm rot="0">
            <a:off x="4862948" y="3623471"/>
            <a:ext cx="3037922" cy="3046095"/>
          </a:xfrm>
          <a:prstGeom prst="rect">
            <a:avLst/>
          </a:prstGeom>
        </p:spPr>
        <p:txBody>
          <a:bodyPr anchor="t" rtlCol="false" tIns="0" lIns="0" bIns="0" rIns="0">
            <a:spAutoFit/>
          </a:bodyPr>
          <a:lstStyle/>
          <a:p>
            <a:pPr algn="r">
              <a:lnSpc>
                <a:spcPts val="24839"/>
              </a:lnSpc>
            </a:pPr>
            <a:r>
              <a:rPr lang="en-US" sz="18000">
                <a:solidFill>
                  <a:srgbClr val="FFFCEC"/>
                </a:solidFill>
                <a:latin typeface="Calistoga"/>
                <a:ea typeface="Calistoga"/>
                <a:cs typeface="Calistoga"/>
                <a:sym typeface="Calistoga"/>
              </a:rPr>
              <a:t>06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628564" y="5882977"/>
            <a:ext cx="2747420" cy="4077198"/>
          </a:xfrm>
          <a:custGeom>
            <a:avLst/>
            <a:gdLst/>
            <a:ahLst/>
            <a:cxnLst/>
            <a:rect r="r" b="b" t="t" l="l"/>
            <a:pathLst>
              <a:path h="4077198" w="2747420">
                <a:moveTo>
                  <a:pt x="0" y="0"/>
                </a:moveTo>
                <a:lnTo>
                  <a:pt x="2747421" y="0"/>
                </a:lnTo>
                <a:lnTo>
                  <a:pt x="2747421"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879119" y="3683396"/>
            <a:ext cx="6233369" cy="3100482"/>
          </a:xfrm>
          <a:custGeom>
            <a:avLst/>
            <a:gdLst/>
            <a:ahLst/>
            <a:cxnLst/>
            <a:rect r="r" b="b" t="t" l="l"/>
            <a:pathLst>
              <a:path h="3100482" w="6233369">
                <a:moveTo>
                  <a:pt x="0" y="0"/>
                </a:moveTo>
                <a:lnTo>
                  <a:pt x="6233369" y="0"/>
                </a:lnTo>
                <a:lnTo>
                  <a:pt x="6233369" y="3100483"/>
                </a:lnTo>
                <a:lnTo>
                  <a:pt x="0" y="3100483"/>
                </a:lnTo>
                <a:lnTo>
                  <a:pt x="0" y="0"/>
                </a:lnTo>
                <a:close/>
              </a:path>
            </a:pathLst>
          </a:custGeom>
          <a:blipFill>
            <a:blip r:embed="rId19"/>
            <a:stretch>
              <a:fillRect l="-4024" t="0" r="-4660" b="0"/>
            </a:stretch>
          </a:blipFill>
          <a:ln w="38100" cap="sq">
            <a:solidFill>
              <a:srgbClr val="000000"/>
            </a:solidFill>
            <a:prstDash val="solid"/>
            <a:miter/>
          </a:ln>
        </p:spPr>
      </p:sp>
      <p:sp>
        <p:nvSpPr>
          <p:cNvPr name="TextBox 16" id="16"/>
          <p:cNvSpPr txBox="true"/>
          <p:nvPr/>
        </p:nvSpPr>
        <p:spPr>
          <a:xfrm rot="0">
            <a:off x="2670941" y="1425971"/>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Famili</a:t>
            </a:r>
          </a:p>
        </p:txBody>
      </p:sp>
      <p:sp>
        <p:nvSpPr>
          <p:cNvPr name="TextBox 17" id="17"/>
          <p:cNvSpPr txBox="true"/>
          <p:nvPr/>
        </p:nvSpPr>
        <p:spPr>
          <a:xfrm rot="0">
            <a:off x="2561273" y="3578621"/>
            <a:ext cx="7706301" cy="4179696"/>
          </a:xfrm>
          <a:prstGeom prst="rect">
            <a:avLst/>
          </a:prstGeom>
        </p:spPr>
        <p:txBody>
          <a:bodyPr anchor="t" rtlCol="false" tIns="0" lIns="0" bIns="0" rIns="0">
            <a:spAutoFit/>
          </a:bodyPr>
          <a:lstStyle/>
          <a:p>
            <a:pPr algn="just">
              <a:lnSpc>
                <a:spcPts val="3749"/>
              </a:lnSpc>
            </a:pPr>
            <a:r>
              <a:rPr lang="en-US" sz="2300">
                <a:solidFill>
                  <a:srgbClr val="FFFCEC"/>
                </a:solidFill>
                <a:latin typeface="Solway"/>
                <a:ea typeface="Solway"/>
                <a:cs typeface="Solway"/>
                <a:sym typeface="Solway"/>
              </a:rPr>
              <a:t>Dalam tabel Famili, user dapat menambahkan, mengedit, menghapus, serta melihat detail dari data Famili. Penambahan data harus berdasarkan ordo yang telah dibuat sebelumnya. Atribut yang dibutuhkan dalam penambahan adalah kode Famili, nama Famili, jenis Ordo yang telah dimasukkan sebelumnya, dan deskripsi tentang famili tersebut. Selain itu, user dapat mengimpor data famili dengan format PDF maupun Excel.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9D2B7"/>
        </a:solidFill>
      </p:bgPr>
    </p:bg>
    <p:spTree>
      <p:nvGrpSpPr>
        <p:cNvPr id="1" name=""/>
        <p:cNvGrpSpPr/>
        <p:nvPr/>
      </p:nvGrpSpPr>
      <p:grpSpPr>
        <a:xfrm>
          <a:off x="0" y="0"/>
          <a:ext cx="0" cy="0"/>
          <a:chOff x="0" y="0"/>
          <a:chExt cx="0" cy="0"/>
        </a:xfrm>
      </p:grpSpPr>
      <p:sp>
        <p:nvSpPr>
          <p:cNvPr name="Freeform 2" id="2"/>
          <p:cNvSpPr/>
          <p:nvPr/>
        </p:nvSpPr>
        <p:spPr>
          <a:xfrm flipH="false" flipV="false" rot="0">
            <a:off x="8029726" y="9495982"/>
            <a:ext cx="10258274" cy="1652604"/>
          </a:xfrm>
          <a:custGeom>
            <a:avLst/>
            <a:gdLst/>
            <a:ahLst/>
            <a:cxnLst/>
            <a:rect r="r" b="b" t="t" l="l"/>
            <a:pathLst>
              <a:path h="1652604" w="10258274">
                <a:moveTo>
                  <a:pt x="0" y="0"/>
                </a:moveTo>
                <a:lnTo>
                  <a:pt x="10258274" y="0"/>
                </a:lnTo>
                <a:lnTo>
                  <a:pt x="10258274" y="1652604"/>
                </a:lnTo>
                <a:lnTo>
                  <a:pt x="0" y="16526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830811" y="9452040"/>
            <a:ext cx="4778199" cy="1740489"/>
          </a:xfrm>
          <a:custGeom>
            <a:avLst/>
            <a:gdLst/>
            <a:ahLst/>
            <a:cxnLst/>
            <a:rect r="r" b="b" t="t" l="l"/>
            <a:pathLst>
              <a:path h="1740489" w="4778199">
                <a:moveTo>
                  <a:pt x="0" y="0"/>
                </a:moveTo>
                <a:lnTo>
                  <a:pt x="4778200" y="0"/>
                </a:lnTo>
                <a:lnTo>
                  <a:pt x="4778200" y="1740488"/>
                </a:lnTo>
                <a:lnTo>
                  <a:pt x="0" y="17404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44100" y="9533800"/>
            <a:ext cx="9430822" cy="1576946"/>
          </a:xfrm>
          <a:custGeom>
            <a:avLst/>
            <a:gdLst/>
            <a:ahLst/>
            <a:cxnLst/>
            <a:rect r="r" b="b" t="t" l="l"/>
            <a:pathLst>
              <a:path h="1576946" w="9430822">
                <a:moveTo>
                  <a:pt x="0" y="0"/>
                </a:moveTo>
                <a:lnTo>
                  <a:pt x="9430822" y="0"/>
                </a:lnTo>
                <a:lnTo>
                  <a:pt x="9430822" y="1576946"/>
                </a:lnTo>
                <a:lnTo>
                  <a:pt x="0" y="1576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10800000">
            <a:off x="4483136" y="9546714"/>
            <a:ext cx="5944464" cy="1551136"/>
            <a:chOff x="0" y="0"/>
            <a:chExt cx="7925952" cy="2068181"/>
          </a:xfrm>
        </p:grpSpPr>
        <p:sp>
          <p:nvSpPr>
            <p:cNvPr name="Freeform 6" id="6"/>
            <p:cNvSpPr/>
            <p:nvPr/>
          </p:nvSpPr>
          <p:spPr>
            <a:xfrm flipH="false" flipV="false" rot="0">
              <a:off x="127" y="0"/>
              <a:ext cx="7925562" cy="2068068"/>
            </a:xfrm>
            <a:custGeom>
              <a:avLst/>
              <a:gdLst/>
              <a:ahLst/>
              <a:cxnLst/>
              <a:rect r="r" b="b" t="t" l="l"/>
              <a:pathLst>
                <a:path h="2068068" w="7925562">
                  <a:moveTo>
                    <a:pt x="0" y="0"/>
                  </a:moveTo>
                  <a:lnTo>
                    <a:pt x="0" y="203200"/>
                  </a:lnTo>
                  <a:cubicBezTo>
                    <a:pt x="713613" y="506476"/>
                    <a:pt x="1205357" y="1098423"/>
                    <a:pt x="1854200" y="1501902"/>
                  </a:cubicBezTo>
                  <a:cubicBezTo>
                    <a:pt x="1874647" y="1516634"/>
                    <a:pt x="1895221" y="1528445"/>
                    <a:pt x="1919097" y="1543050"/>
                  </a:cubicBezTo>
                  <a:cubicBezTo>
                    <a:pt x="2506853" y="1889252"/>
                    <a:pt x="3218815" y="2068068"/>
                    <a:pt x="3929380" y="2068068"/>
                  </a:cubicBezTo>
                  <a:cubicBezTo>
                    <a:pt x="4403598" y="2068068"/>
                    <a:pt x="4877308" y="1988439"/>
                    <a:pt x="5313299" y="1825752"/>
                  </a:cubicBezTo>
                  <a:cubicBezTo>
                    <a:pt x="6262624" y="1472311"/>
                    <a:pt x="6983222" y="783209"/>
                    <a:pt x="7925562" y="418211"/>
                  </a:cubicBezTo>
                  <a:lnTo>
                    <a:pt x="7925562" y="0"/>
                  </a:lnTo>
                  <a:close/>
                </a:path>
              </a:pathLst>
            </a:custGeom>
            <a:solidFill>
              <a:srgbClr val="79917C"/>
            </a:solidFill>
          </p:spPr>
        </p:sp>
      </p:grpSp>
      <p:grpSp>
        <p:nvGrpSpPr>
          <p:cNvPr name="Group 7" id="7"/>
          <p:cNvGrpSpPr/>
          <p:nvPr/>
        </p:nvGrpSpPr>
        <p:grpSpPr>
          <a:xfrm rot="6257887">
            <a:off x="-974018" y="482082"/>
            <a:ext cx="4243990" cy="2519798"/>
            <a:chOff x="0" y="0"/>
            <a:chExt cx="5658653" cy="3359731"/>
          </a:xfrm>
        </p:grpSpPr>
        <p:sp>
          <p:nvSpPr>
            <p:cNvPr name="Freeform 8" id="8"/>
            <p:cNvSpPr/>
            <p:nvPr/>
          </p:nvSpPr>
          <p:spPr>
            <a:xfrm flipH="false" flipV="false" rot="0">
              <a:off x="127" y="127"/>
              <a:ext cx="5658358" cy="3359658"/>
            </a:xfrm>
            <a:custGeom>
              <a:avLst/>
              <a:gdLst/>
              <a:ahLst/>
              <a:cxnLst/>
              <a:rect r="r" b="b" t="t" l="l"/>
              <a:pathLst>
                <a:path h="3359658" w="5658358">
                  <a:moveTo>
                    <a:pt x="0" y="0"/>
                  </a:moveTo>
                  <a:lnTo>
                    <a:pt x="0" y="1992249"/>
                  </a:lnTo>
                  <a:cubicBezTo>
                    <a:pt x="628650" y="2078609"/>
                    <a:pt x="1245616" y="2255520"/>
                    <a:pt x="1787906" y="2585593"/>
                  </a:cubicBezTo>
                  <a:cubicBezTo>
                    <a:pt x="2117979" y="2785872"/>
                    <a:pt x="2412746" y="3049270"/>
                    <a:pt x="2644521" y="3359658"/>
                  </a:cubicBezTo>
                  <a:lnTo>
                    <a:pt x="5658358" y="3359658"/>
                  </a:lnTo>
                  <a:cubicBezTo>
                    <a:pt x="5096510" y="2227961"/>
                    <a:pt x="3956812" y="1438148"/>
                    <a:pt x="2801620" y="884174"/>
                  </a:cubicBezTo>
                  <a:cubicBezTo>
                    <a:pt x="2518664" y="746633"/>
                    <a:pt x="2227961" y="624840"/>
                    <a:pt x="1937131" y="510921"/>
                  </a:cubicBezTo>
                  <a:cubicBezTo>
                    <a:pt x="1418463" y="310388"/>
                    <a:pt x="884174" y="157099"/>
                    <a:pt x="337820" y="62865"/>
                  </a:cubicBezTo>
                  <a:cubicBezTo>
                    <a:pt x="231775" y="43180"/>
                    <a:pt x="117729" y="19558"/>
                    <a:pt x="0" y="0"/>
                  </a:cubicBezTo>
                  <a:close/>
                </a:path>
              </a:pathLst>
            </a:custGeom>
            <a:solidFill>
              <a:srgbClr val="647766"/>
            </a:solidFill>
          </p:spPr>
        </p:sp>
      </p:grpSp>
      <p:sp>
        <p:nvSpPr>
          <p:cNvPr name="Freeform 9" id="9"/>
          <p:cNvSpPr/>
          <p:nvPr/>
        </p:nvSpPr>
        <p:spPr>
          <a:xfrm flipH="false" flipV="false" rot="0">
            <a:off x="16443595" y="180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748202" y="-321996"/>
            <a:ext cx="2642034" cy="2061100"/>
          </a:xfrm>
          <a:custGeom>
            <a:avLst/>
            <a:gdLst/>
            <a:ahLst/>
            <a:cxnLst/>
            <a:rect r="r" b="b" t="t" l="l"/>
            <a:pathLst>
              <a:path h="2061100" w="2642034">
                <a:moveTo>
                  <a:pt x="0" y="0"/>
                </a:moveTo>
                <a:lnTo>
                  <a:pt x="2642034" y="0"/>
                </a:lnTo>
                <a:lnTo>
                  <a:pt x="2642034" y="2061100"/>
                </a:lnTo>
                <a:lnTo>
                  <a:pt x="0" y="20611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15748202" y="-575537"/>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17C"/>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14" id="14"/>
          <p:cNvSpPr txBox="true"/>
          <p:nvPr/>
        </p:nvSpPr>
        <p:spPr>
          <a:xfrm rot="0">
            <a:off x="1517925" y="699029"/>
            <a:ext cx="15252150" cy="1009650"/>
          </a:xfrm>
          <a:prstGeom prst="rect">
            <a:avLst/>
          </a:prstGeom>
        </p:spPr>
        <p:txBody>
          <a:bodyPr anchor="t" rtlCol="false" tIns="0" lIns="0" bIns="0" rIns="0">
            <a:spAutoFit/>
          </a:bodyPr>
          <a:lstStyle/>
          <a:p>
            <a:pPr algn="ctr">
              <a:lnSpc>
                <a:spcPts val="7919"/>
              </a:lnSpc>
            </a:pPr>
            <a:r>
              <a:rPr lang="en-US" sz="6599">
                <a:solidFill>
                  <a:srgbClr val="647766"/>
                </a:solidFill>
                <a:latin typeface="Calistoga"/>
                <a:ea typeface="Calistoga"/>
                <a:cs typeface="Calistoga"/>
                <a:sym typeface="Calistoga"/>
              </a:rPr>
              <a:t>Anggota Kelompok</a:t>
            </a:r>
          </a:p>
        </p:txBody>
      </p:sp>
      <p:grpSp>
        <p:nvGrpSpPr>
          <p:cNvPr name="Group 15" id="15"/>
          <p:cNvGrpSpPr/>
          <p:nvPr/>
        </p:nvGrpSpPr>
        <p:grpSpPr>
          <a:xfrm rot="0">
            <a:off x="7796601" y="2510563"/>
            <a:ext cx="2630999" cy="2630999"/>
            <a:chOff x="0" y="0"/>
            <a:chExt cx="3507998" cy="3507998"/>
          </a:xfrm>
        </p:grpSpPr>
        <p:grpSp>
          <p:nvGrpSpPr>
            <p:cNvPr name="Group 16" id="16"/>
            <p:cNvGrpSpPr/>
            <p:nvPr/>
          </p:nvGrpSpPr>
          <p:grpSpPr>
            <a:xfrm rot="-3075592">
              <a:off x="506295" y="506295"/>
              <a:ext cx="2495408" cy="2495408"/>
              <a:chOff x="0" y="0"/>
              <a:chExt cx="2495408" cy="2495408"/>
            </a:xfrm>
          </p:grpSpPr>
          <p:sp>
            <p:nvSpPr>
              <p:cNvPr name="Freeform 17" id="17"/>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18" id="18"/>
            <p:cNvSpPr txBox="true"/>
            <p:nvPr/>
          </p:nvSpPr>
          <p:spPr>
            <a:xfrm rot="0">
              <a:off x="979401" y="1246807"/>
              <a:ext cx="1525969" cy="1082994"/>
            </a:xfrm>
            <a:prstGeom prst="rect">
              <a:avLst/>
            </a:prstGeom>
          </p:spPr>
          <p:txBody>
            <a:bodyPr anchor="t" rtlCol="false" tIns="0" lIns="0" bIns="0" rIns="0">
              <a:spAutoFit/>
            </a:bodyPr>
            <a:lstStyle/>
            <a:p>
              <a:pPr algn="ctr">
                <a:lnSpc>
                  <a:spcPts val="6349"/>
                </a:lnSpc>
              </a:pPr>
              <a:r>
                <a:rPr lang="en-US" sz="5290">
                  <a:solidFill>
                    <a:srgbClr val="FFFCEC"/>
                  </a:solidFill>
                  <a:latin typeface="Calistoga"/>
                  <a:ea typeface="Calistoga"/>
                  <a:cs typeface="Calistoga"/>
                  <a:sym typeface="Calistoga"/>
                </a:rPr>
                <a:t>02</a:t>
              </a:r>
            </a:p>
          </p:txBody>
        </p:sp>
      </p:grpSp>
      <p:grpSp>
        <p:nvGrpSpPr>
          <p:cNvPr name="Group 19" id="19"/>
          <p:cNvGrpSpPr/>
          <p:nvPr/>
        </p:nvGrpSpPr>
        <p:grpSpPr>
          <a:xfrm rot="0">
            <a:off x="14139076" y="2510563"/>
            <a:ext cx="2630999" cy="2630999"/>
            <a:chOff x="0" y="0"/>
            <a:chExt cx="3507998" cy="3507998"/>
          </a:xfrm>
        </p:grpSpPr>
        <p:grpSp>
          <p:nvGrpSpPr>
            <p:cNvPr name="Group 20" id="20"/>
            <p:cNvGrpSpPr/>
            <p:nvPr/>
          </p:nvGrpSpPr>
          <p:grpSpPr>
            <a:xfrm rot="-3075592">
              <a:off x="506295" y="506295"/>
              <a:ext cx="2495408" cy="2495408"/>
              <a:chOff x="0" y="0"/>
              <a:chExt cx="2495408" cy="2495408"/>
            </a:xfrm>
          </p:grpSpPr>
          <p:sp>
            <p:nvSpPr>
              <p:cNvPr name="Freeform 21" id="21"/>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2" id="22"/>
            <p:cNvSpPr txBox="true"/>
            <p:nvPr/>
          </p:nvSpPr>
          <p:spPr>
            <a:xfrm rot="0">
              <a:off x="979401" y="1246807"/>
              <a:ext cx="1525969" cy="1082994"/>
            </a:xfrm>
            <a:prstGeom prst="rect">
              <a:avLst/>
            </a:prstGeom>
          </p:spPr>
          <p:txBody>
            <a:bodyPr anchor="t" rtlCol="false" tIns="0" lIns="0" bIns="0" rIns="0">
              <a:spAutoFit/>
            </a:bodyPr>
            <a:lstStyle/>
            <a:p>
              <a:pPr algn="ctr">
                <a:lnSpc>
                  <a:spcPts val="6349"/>
                </a:lnSpc>
              </a:pPr>
              <a:r>
                <a:rPr lang="en-US" sz="5290">
                  <a:solidFill>
                    <a:srgbClr val="FFFCEC"/>
                  </a:solidFill>
                  <a:latin typeface="Calistoga"/>
                  <a:ea typeface="Calistoga"/>
                  <a:cs typeface="Calistoga"/>
                  <a:sym typeface="Calistoga"/>
                </a:rPr>
                <a:t>03</a:t>
              </a:r>
            </a:p>
          </p:txBody>
        </p:sp>
      </p:grpSp>
      <p:grpSp>
        <p:nvGrpSpPr>
          <p:cNvPr name="Group 23" id="23"/>
          <p:cNvGrpSpPr/>
          <p:nvPr/>
        </p:nvGrpSpPr>
        <p:grpSpPr>
          <a:xfrm rot="0">
            <a:off x="4483136" y="5983260"/>
            <a:ext cx="2630999" cy="2630999"/>
            <a:chOff x="0" y="0"/>
            <a:chExt cx="3507998" cy="3507998"/>
          </a:xfrm>
        </p:grpSpPr>
        <p:grpSp>
          <p:nvGrpSpPr>
            <p:cNvPr name="Group 24" id="24"/>
            <p:cNvGrpSpPr/>
            <p:nvPr/>
          </p:nvGrpSpPr>
          <p:grpSpPr>
            <a:xfrm rot="-3075592">
              <a:off x="506295" y="506295"/>
              <a:ext cx="2495408" cy="2495408"/>
              <a:chOff x="0" y="0"/>
              <a:chExt cx="2495408" cy="2495408"/>
            </a:xfrm>
          </p:grpSpPr>
          <p:sp>
            <p:nvSpPr>
              <p:cNvPr name="Freeform 25" id="25"/>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6" id="26"/>
            <p:cNvSpPr txBox="true"/>
            <p:nvPr/>
          </p:nvSpPr>
          <p:spPr>
            <a:xfrm rot="0">
              <a:off x="979401" y="1246807"/>
              <a:ext cx="1525969" cy="1082994"/>
            </a:xfrm>
            <a:prstGeom prst="rect">
              <a:avLst/>
            </a:prstGeom>
          </p:spPr>
          <p:txBody>
            <a:bodyPr anchor="t" rtlCol="false" tIns="0" lIns="0" bIns="0" rIns="0">
              <a:spAutoFit/>
            </a:bodyPr>
            <a:lstStyle/>
            <a:p>
              <a:pPr algn="ctr">
                <a:lnSpc>
                  <a:spcPts val="6349"/>
                </a:lnSpc>
              </a:pPr>
              <a:r>
                <a:rPr lang="en-US" sz="5290">
                  <a:solidFill>
                    <a:srgbClr val="FFFCEC"/>
                  </a:solidFill>
                  <a:latin typeface="Calistoga"/>
                  <a:ea typeface="Calistoga"/>
                  <a:cs typeface="Calistoga"/>
                  <a:sym typeface="Calistoga"/>
                </a:rPr>
                <a:t>04</a:t>
              </a:r>
            </a:p>
          </p:txBody>
        </p:sp>
      </p:grpSp>
      <p:grpSp>
        <p:nvGrpSpPr>
          <p:cNvPr name="Group 27" id="27"/>
          <p:cNvGrpSpPr/>
          <p:nvPr/>
        </p:nvGrpSpPr>
        <p:grpSpPr>
          <a:xfrm rot="0">
            <a:off x="11508078" y="5983260"/>
            <a:ext cx="2630999" cy="2630999"/>
            <a:chOff x="0" y="0"/>
            <a:chExt cx="3507998" cy="3507998"/>
          </a:xfrm>
        </p:grpSpPr>
        <p:grpSp>
          <p:nvGrpSpPr>
            <p:cNvPr name="Group 28" id="28"/>
            <p:cNvGrpSpPr/>
            <p:nvPr/>
          </p:nvGrpSpPr>
          <p:grpSpPr>
            <a:xfrm rot="-3075592">
              <a:off x="506295" y="506295"/>
              <a:ext cx="2495408" cy="2495408"/>
              <a:chOff x="0" y="0"/>
              <a:chExt cx="2495408" cy="2495408"/>
            </a:xfrm>
          </p:grpSpPr>
          <p:sp>
            <p:nvSpPr>
              <p:cNvPr name="Freeform 29" id="29"/>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30" id="30"/>
            <p:cNvSpPr txBox="true"/>
            <p:nvPr/>
          </p:nvSpPr>
          <p:spPr>
            <a:xfrm rot="0">
              <a:off x="979401" y="1246807"/>
              <a:ext cx="1525969" cy="1082994"/>
            </a:xfrm>
            <a:prstGeom prst="rect">
              <a:avLst/>
            </a:prstGeom>
          </p:spPr>
          <p:txBody>
            <a:bodyPr anchor="t" rtlCol="false" tIns="0" lIns="0" bIns="0" rIns="0">
              <a:spAutoFit/>
            </a:bodyPr>
            <a:lstStyle/>
            <a:p>
              <a:pPr algn="ctr">
                <a:lnSpc>
                  <a:spcPts val="6349"/>
                </a:lnSpc>
              </a:pPr>
              <a:r>
                <a:rPr lang="en-US" sz="5290">
                  <a:solidFill>
                    <a:srgbClr val="FFFCEC"/>
                  </a:solidFill>
                  <a:latin typeface="Calistoga"/>
                  <a:ea typeface="Calistoga"/>
                  <a:cs typeface="Calistoga"/>
                  <a:sym typeface="Calistoga"/>
                </a:rPr>
                <a:t>05</a:t>
              </a:r>
            </a:p>
          </p:txBody>
        </p:sp>
      </p:grpSp>
      <p:grpSp>
        <p:nvGrpSpPr>
          <p:cNvPr name="Group 31" id="31"/>
          <p:cNvGrpSpPr/>
          <p:nvPr/>
        </p:nvGrpSpPr>
        <p:grpSpPr>
          <a:xfrm rot="0">
            <a:off x="1517925" y="2510563"/>
            <a:ext cx="2630999" cy="2630999"/>
            <a:chOff x="0" y="0"/>
            <a:chExt cx="3507998" cy="3507998"/>
          </a:xfrm>
        </p:grpSpPr>
        <p:grpSp>
          <p:nvGrpSpPr>
            <p:cNvPr name="Group 32" id="32"/>
            <p:cNvGrpSpPr/>
            <p:nvPr/>
          </p:nvGrpSpPr>
          <p:grpSpPr>
            <a:xfrm rot="-3075592">
              <a:off x="506295" y="506295"/>
              <a:ext cx="2495408" cy="2495408"/>
              <a:chOff x="0" y="0"/>
              <a:chExt cx="2495408" cy="2495408"/>
            </a:xfrm>
          </p:grpSpPr>
          <p:sp>
            <p:nvSpPr>
              <p:cNvPr name="Freeform 33" id="33"/>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34" id="34"/>
            <p:cNvSpPr txBox="true"/>
            <p:nvPr/>
          </p:nvSpPr>
          <p:spPr>
            <a:xfrm rot="0">
              <a:off x="979401" y="1246807"/>
              <a:ext cx="1525969" cy="1082994"/>
            </a:xfrm>
            <a:prstGeom prst="rect">
              <a:avLst/>
            </a:prstGeom>
          </p:spPr>
          <p:txBody>
            <a:bodyPr anchor="t" rtlCol="false" tIns="0" lIns="0" bIns="0" rIns="0">
              <a:spAutoFit/>
            </a:bodyPr>
            <a:lstStyle/>
            <a:p>
              <a:pPr algn="ctr">
                <a:lnSpc>
                  <a:spcPts val="6349"/>
                </a:lnSpc>
              </a:pPr>
              <a:r>
                <a:rPr lang="en-US" sz="5290">
                  <a:solidFill>
                    <a:srgbClr val="FFFCEC"/>
                  </a:solidFill>
                  <a:latin typeface="Calistoga"/>
                  <a:ea typeface="Calistoga"/>
                  <a:cs typeface="Calistoga"/>
                  <a:sym typeface="Calistoga"/>
                </a:rPr>
                <a:t>01</a:t>
              </a:r>
            </a:p>
          </p:txBody>
        </p:sp>
      </p:grpSp>
      <p:sp>
        <p:nvSpPr>
          <p:cNvPr name="TextBox 35" id="35"/>
          <p:cNvSpPr txBox="true"/>
          <p:nvPr/>
        </p:nvSpPr>
        <p:spPr>
          <a:xfrm rot="0">
            <a:off x="519971" y="4983135"/>
            <a:ext cx="4745882" cy="1000125"/>
          </a:xfrm>
          <a:prstGeom prst="rect">
            <a:avLst/>
          </a:prstGeom>
        </p:spPr>
        <p:txBody>
          <a:bodyPr anchor="t" rtlCol="false" tIns="0" lIns="0" bIns="0" rIns="0">
            <a:spAutoFit/>
          </a:bodyPr>
          <a:lstStyle/>
          <a:p>
            <a:pPr algn="ctr">
              <a:lnSpc>
                <a:spcPts val="3960"/>
              </a:lnSpc>
            </a:pPr>
            <a:r>
              <a:rPr lang="en-US" sz="3300">
                <a:solidFill>
                  <a:srgbClr val="647766"/>
                </a:solidFill>
                <a:latin typeface="Calistoga"/>
                <a:ea typeface="Calistoga"/>
                <a:cs typeface="Calistoga"/>
                <a:sym typeface="Calistoga"/>
              </a:rPr>
              <a:t>Afif Imam Rahadi</a:t>
            </a:r>
          </a:p>
          <a:p>
            <a:pPr algn="ctr">
              <a:lnSpc>
                <a:spcPts val="3960"/>
              </a:lnSpc>
            </a:pPr>
            <a:r>
              <a:rPr lang="en-US" sz="3300">
                <a:solidFill>
                  <a:srgbClr val="647766"/>
                </a:solidFill>
                <a:latin typeface="Calistoga"/>
                <a:ea typeface="Calistoga"/>
                <a:cs typeface="Calistoga"/>
                <a:sym typeface="Calistoga"/>
              </a:rPr>
              <a:t>(L0122006)</a:t>
            </a:r>
          </a:p>
        </p:txBody>
      </p:sp>
      <p:sp>
        <p:nvSpPr>
          <p:cNvPr name="TextBox 36" id="36"/>
          <p:cNvSpPr txBox="true"/>
          <p:nvPr/>
        </p:nvSpPr>
        <p:spPr>
          <a:xfrm rot="0">
            <a:off x="6739160" y="4983135"/>
            <a:ext cx="4745882" cy="1000125"/>
          </a:xfrm>
          <a:prstGeom prst="rect">
            <a:avLst/>
          </a:prstGeom>
        </p:spPr>
        <p:txBody>
          <a:bodyPr anchor="t" rtlCol="false" tIns="0" lIns="0" bIns="0" rIns="0">
            <a:spAutoFit/>
          </a:bodyPr>
          <a:lstStyle/>
          <a:p>
            <a:pPr algn="ctr">
              <a:lnSpc>
                <a:spcPts val="3960"/>
              </a:lnSpc>
            </a:pPr>
            <a:r>
              <a:rPr lang="en-US" sz="3300">
                <a:solidFill>
                  <a:srgbClr val="647766"/>
                </a:solidFill>
                <a:latin typeface="Calistoga"/>
                <a:ea typeface="Calistoga"/>
                <a:cs typeface="Calistoga"/>
                <a:sym typeface="Calistoga"/>
              </a:rPr>
              <a:t>Alfrizky Elnesta</a:t>
            </a:r>
          </a:p>
          <a:p>
            <a:pPr algn="ctr">
              <a:lnSpc>
                <a:spcPts val="3960"/>
              </a:lnSpc>
            </a:pPr>
            <a:r>
              <a:rPr lang="en-US" sz="3300">
                <a:solidFill>
                  <a:srgbClr val="647766"/>
                </a:solidFill>
                <a:latin typeface="Calistoga"/>
                <a:ea typeface="Calistoga"/>
                <a:cs typeface="Calistoga"/>
                <a:sym typeface="Calistoga"/>
              </a:rPr>
              <a:t>(L0122014)</a:t>
            </a:r>
          </a:p>
        </p:txBody>
      </p:sp>
      <p:sp>
        <p:nvSpPr>
          <p:cNvPr name="TextBox 37" id="37"/>
          <p:cNvSpPr txBox="true"/>
          <p:nvPr/>
        </p:nvSpPr>
        <p:spPr>
          <a:xfrm rot="0">
            <a:off x="13081635" y="4983135"/>
            <a:ext cx="4745882" cy="1000125"/>
          </a:xfrm>
          <a:prstGeom prst="rect">
            <a:avLst/>
          </a:prstGeom>
        </p:spPr>
        <p:txBody>
          <a:bodyPr anchor="t" rtlCol="false" tIns="0" lIns="0" bIns="0" rIns="0">
            <a:spAutoFit/>
          </a:bodyPr>
          <a:lstStyle/>
          <a:p>
            <a:pPr algn="ctr">
              <a:lnSpc>
                <a:spcPts val="3960"/>
              </a:lnSpc>
            </a:pPr>
            <a:r>
              <a:rPr lang="en-US" sz="3300">
                <a:solidFill>
                  <a:srgbClr val="647766"/>
                </a:solidFill>
                <a:latin typeface="Calistoga"/>
                <a:ea typeface="Calistoga"/>
                <a:cs typeface="Calistoga"/>
                <a:sym typeface="Calistoga"/>
              </a:rPr>
              <a:t>Andy Burhanuddin</a:t>
            </a:r>
          </a:p>
          <a:p>
            <a:pPr algn="ctr">
              <a:lnSpc>
                <a:spcPts val="3960"/>
              </a:lnSpc>
            </a:pPr>
            <a:r>
              <a:rPr lang="en-US" sz="3300">
                <a:solidFill>
                  <a:srgbClr val="647766"/>
                </a:solidFill>
                <a:latin typeface="Calistoga"/>
                <a:ea typeface="Calistoga"/>
                <a:cs typeface="Calistoga"/>
                <a:sym typeface="Calistoga"/>
              </a:rPr>
              <a:t>(L0122021)</a:t>
            </a:r>
          </a:p>
        </p:txBody>
      </p:sp>
      <p:sp>
        <p:nvSpPr>
          <p:cNvPr name="TextBox 38" id="38"/>
          <p:cNvSpPr txBox="true"/>
          <p:nvPr/>
        </p:nvSpPr>
        <p:spPr>
          <a:xfrm rot="0">
            <a:off x="3425694" y="8451915"/>
            <a:ext cx="4745882" cy="1000125"/>
          </a:xfrm>
          <a:prstGeom prst="rect">
            <a:avLst/>
          </a:prstGeom>
        </p:spPr>
        <p:txBody>
          <a:bodyPr anchor="t" rtlCol="false" tIns="0" lIns="0" bIns="0" rIns="0">
            <a:spAutoFit/>
          </a:bodyPr>
          <a:lstStyle/>
          <a:p>
            <a:pPr algn="ctr">
              <a:lnSpc>
                <a:spcPts val="3960"/>
              </a:lnSpc>
            </a:pPr>
            <a:r>
              <a:rPr lang="en-US" sz="3300">
                <a:solidFill>
                  <a:srgbClr val="647766"/>
                </a:solidFill>
                <a:latin typeface="Calistoga"/>
                <a:ea typeface="Calistoga"/>
                <a:cs typeface="Calistoga"/>
                <a:sym typeface="Calistoga"/>
              </a:rPr>
              <a:t>Bagus Tegar Zahir Afif</a:t>
            </a:r>
          </a:p>
          <a:p>
            <a:pPr algn="ctr">
              <a:lnSpc>
                <a:spcPts val="3960"/>
              </a:lnSpc>
            </a:pPr>
            <a:r>
              <a:rPr lang="en-US" sz="3300">
                <a:solidFill>
                  <a:srgbClr val="647766"/>
                </a:solidFill>
                <a:latin typeface="Calistoga"/>
                <a:ea typeface="Calistoga"/>
                <a:cs typeface="Calistoga"/>
                <a:sym typeface="Calistoga"/>
              </a:rPr>
              <a:t>(L0122030)</a:t>
            </a:r>
          </a:p>
        </p:txBody>
      </p:sp>
      <p:sp>
        <p:nvSpPr>
          <p:cNvPr name="TextBox 39" id="39"/>
          <p:cNvSpPr txBox="true"/>
          <p:nvPr/>
        </p:nvSpPr>
        <p:spPr>
          <a:xfrm rot="0">
            <a:off x="10450636" y="8451915"/>
            <a:ext cx="4745882" cy="1000125"/>
          </a:xfrm>
          <a:prstGeom prst="rect">
            <a:avLst/>
          </a:prstGeom>
        </p:spPr>
        <p:txBody>
          <a:bodyPr anchor="t" rtlCol="false" tIns="0" lIns="0" bIns="0" rIns="0">
            <a:spAutoFit/>
          </a:bodyPr>
          <a:lstStyle/>
          <a:p>
            <a:pPr algn="ctr">
              <a:lnSpc>
                <a:spcPts val="3960"/>
              </a:lnSpc>
            </a:pPr>
            <a:r>
              <a:rPr lang="en-US" sz="3300">
                <a:solidFill>
                  <a:srgbClr val="647766"/>
                </a:solidFill>
                <a:latin typeface="Calistoga"/>
                <a:ea typeface="Calistoga"/>
                <a:cs typeface="Calistoga"/>
                <a:sym typeface="Calistoga"/>
              </a:rPr>
              <a:t>Chofifatul Hidayah</a:t>
            </a:r>
          </a:p>
          <a:p>
            <a:pPr algn="ctr">
              <a:lnSpc>
                <a:spcPts val="3960"/>
              </a:lnSpc>
            </a:pPr>
            <a:r>
              <a:rPr lang="en-US" sz="3300">
                <a:solidFill>
                  <a:srgbClr val="647766"/>
                </a:solidFill>
                <a:latin typeface="Calistoga"/>
                <a:ea typeface="Calistoga"/>
                <a:cs typeface="Calistoga"/>
                <a:sym typeface="Calistoga"/>
              </a:rPr>
              <a:t>(L0122037)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0160348" y="869894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4526122">
            <a:off x="12564320" y="6811114"/>
            <a:ext cx="3450036" cy="2048494"/>
            <a:chOff x="0" y="0"/>
            <a:chExt cx="4600048" cy="2731325"/>
          </a:xfrm>
        </p:grpSpPr>
        <p:sp>
          <p:nvSpPr>
            <p:cNvPr name="Freeform 4" id="4"/>
            <p:cNvSpPr/>
            <p:nvPr/>
          </p:nvSpPr>
          <p:spPr>
            <a:xfrm flipH="false" flipV="false" rot="0">
              <a:off x="127" y="127"/>
              <a:ext cx="4599813" cy="2731135"/>
            </a:xfrm>
            <a:custGeom>
              <a:avLst/>
              <a:gdLst/>
              <a:ahLst/>
              <a:cxnLst/>
              <a:rect r="r" b="b" t="t" l="l"/>
              <a:pathLst>
                <a:path h="2731135" w="4599813">
                  <a:moveTo>
                    <a:pt x="0" y="0"/>
                  </a:moveTo>
                  <a:lnTo>
                    <a:pt x="0" y="1619504"/>
                  </a:lnTo>
                  <a:cubicBezTo>
                    <a:pt x="511048" y="1689735"/>
                    <a:pt x="1012571" y="1833499"/>
                    <a:pt x="1453388" y="2101850"/>
                  </a:cubicBezTo>
                  <a:cubicBezTo>
                    <a:pt x="1721739" y="2264664"/>
                    <a:pt x="1961388" y="2478786"/>
                    <a:pt x="2149729" y="2731135"/>
                  </a:cubicBezTo>
                  <a:lnTo>
                    <a:pt x="4599813" y="2731135"/>
                  </a:lnTo>
                  <a:cubicBezTo>
                    <a:pt x="4142994" y="1811147"/>
                    <a:pt x="3216656" y="1169035"/>
                    <a:pt x="2277491" y="718693"/>
                  </a:cubicBezTo>
                  <a:cubicBezTo>
                    <a:pt x="2047494" y="606933"/>
                    <a:pt x="1811147" y="507873"/>
                    <a:pt x="1574673" y="415290"/>
                  </a:cubicBezTo>
                  <a:cubicBezTo>
                    <a:pt x="1153033" y="252349"/>
                    <a:pt x="718693" y="127762"/>
                    <a:pt x="274574" y="51054"/>
                  </a:cubicBezTo>
                  <a:cubicBezTo>
                    <a:pt x="188341" y="35052"/>
                    <a:pt x="95758" y="15875"/>
                    <a:pt x="0" y="0"/>
                  </a:cubicBezTo>
                  <a:close/>
                </a:path>
              </a:pathLst>
            </a:custGeom>
            <a:solidFill>
              <a:srgbClr val="FFFCEC"/>
            </a:solidFill>
          </p:spPr>
        </p:sp>
      </p:grpSp>
      <p:sp>
        <p:nvSpPr>
          <p:cNvPr name="Freeform 5" id="5"/>
          <p:cNvSpPr/>
          <p:nvPr/>
        </p:nvSpPr>
        <p:spPr>
          <a:xfrm flipH="false" flipV="false" rot="0">
            <a:off x="2303603" y="7428841"/>
            <a:ext cx="1387767" cy="2449752"/>
          </a:xfrm>
          <a:custGeom>
            <a:avLst/>
            <a:gdLst/>
            <a:ahLst/>
            <a:cxnLst/>
            <a:rect r="r" b="b" t="t" l="l"/>
            <a:pathLst>
              <a:path h="2449752" w="1387767">
                <a:moveTo>
                  <a:pt x="0" y="0"/>
                </a:moveTo>
                <a:lnTo>
                  <a:pt x="1387768" y="0"/>
                </a:lnTo>
                <a:lnTo>
                  <a:pt x="1387768" y="2449752"/>
                </a:lnTo>
                <a:lnTo>
                  <a:pt x="0" y="2449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61342" y="50392"/>
            <a:ext cx="13312825" cy="14323515"/>
          </a:xfrm>
          <a:custGeom>
            <a:avLst/>
            <a:gdLst/>
            <a:ahLst/>
            <a:cxnLst/>
            <a:rect r="r" b="b" t="t" l="l"/>
            <a:pathLst>
              <a:path h="14323515" w="13312825">
                <a:moveTo>
                  <a:pt x="0" y="0"/>
                </a:moveTo>
                <a:lnTo>
                  <a:pt x="13312824" y="0"/>
                </a:lnTo>
                <a:lnTo>
                  <a:pt x="13312824" y="14323514"/>
                </a:lnTo>
                <a:lnTo>
                  <a:pt x="0" y="14323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33100" y="-1196773"/>
            <a:ext cx="7719123" cy="8235089"/>
          </a:xfrm>
          <a:custGeom>
            <a:avLst/>
            <a:gdLst/>
            <a:ahLst/>
            <a:cxnLst/>
            <a:rect r="r" b="b" t="t" l="l"/>
            <a:pathLst>
              <a:path h="8235089" w="7719123">
                <a:moveTo>
                  <a:pt x="0" y="0"/>
                </a:moveTo>
                <a:lnTo>
                  <a:pt x="7719124" y="0"/>
                </a:lnTo>
                <a:lnTo>
                  <a:pt x="7719124" y="8235090"/>
                </a:lnTo>
                <a:lnTo>
                  <a:pt x="0" y="823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1995" y="247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803637" y="534575"/>
            <a:ext cx="2151101" cy="2814181"/>
          </a:xfrm>
          <a:custGeom>
            <a:avLst/>
            <a:gdLst/>
            <a:ahLst/>
            <a:cxnLst/>
            <a:rect r="r" b="b" t="t" l="l"/>
            <a:pathLst>
              <a:path h="2814181" w="2151101">
                <a:moveTo>
                  <a:pt x="0" y="0"/>
                </a:moveTo>
                <a:lnTo>
                  <a:pt x="2151101" y="0"/>
                </a:lnTo>
                <a:lnTo>
                  <a:pt x="2151101" y="2814180"/>
                </a:lnTo>
                <a:lnTo>
                  <a:pt x="0" y="28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568890" y="-473500"/>
            <a:ext cx="4692820" cy="2324110"/>
          </a:xfrm>
          <a:custGeom>
            <a:avLst/>
            <a:gdLst/>
            <a:ahLst/>
            <a:cxnLst/>
            <a:rect r="r" b="b" t="t" l="l"/>
            <a:pathLst>
              <a:path h="2324110" w="4692820">
                <a:moveTo>
                  <a:pt x="0" y="0"/>
                </a:moveTo>
                <a:lnTo>
                  <a:pt x="4692820" y="0"/>
                </a:lnTo>
                <a:lnTo>
                  <a:pt x="4692820" y="2324110"/>
                </a:lnTo>
                <a:lnTo>
                  <a:pt x="0" y="2324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779479" y="5809592"/>
            <a:ext cx="7076550" cy="1228725"/>
          </a:xfrm>
          <a:prstGeom prst="rect">
            <a:avLst/>
          </a:prstGeom>
        </p:spPr>
        <p:txBody>
          <a:bodyPr anchor="t" rtlCol="false" tIns="0" lIns="0" bIns="0" rIns="0">
            <a:spAutoFit/>
          </a:bodyPr>
          <a:lstStyle/>
          <a:p>
            <a:pPr algn="ctr">
              <a:lnSpc>
                <a:spcPts val="9600"/>
              </a:lnSpc>
            </a:pPr>
            <a:r>
              <a:rPr lang="en-US" sz="8000">
                <a:solidFill>
                  <a:srgbClr val="FFFCEC"/>
                </a:solidFill>
                <a:latin typeface="Calistoga"/>
                <a:ea typeface="Calistoga"/>
                <a:cs typeface="Calistoga"/>
                <a:sym typeface="Calistoga"/>
              </a:rPr>
              <a:t>Genus</a:t>
            </a:r>
          </a:p>
        </p:txBody>
      </p:sp>
      <p:sp>
        <p:nvSpPr>
          <p:cNvPr name="TextBox 12" id="12"/>
          <p:cNvSpPr txBox="true"/>
          <p:nvPr/>
        </p:nvSpPr>
        <p:spPr>
          <a:xfrm rot="0">
            <a:off x="6847779" y="3232719"/>
            <a:ext cx="4939950" cy="2743200"/>
          </a:xfrm>
          <a:prstGeom prst="rect">
            <a:avLst/>
          </a:prstGeom>
        </p:spPr>
        <p:txBody>
          <a:bodyPr anchor="t" rtlCol="false" tIns="0" lIns="0" bIns="0" rIns="0">
            <a:spAutoFit/>
          </a:bodyPr>
          <a:lstStyle/>
          <a:p>
            <a:pPr algn="ctr">
              <a:lnSpc>
                <a:spcPts val="21600"/>
              </a:lnSpc>
            </a:pPr>
            <a:r>
              <a:rPr lang="en-US" sz="18000">
                <a:solidFill>
                  <a:srgbClr val="FFFCEC"/>
                </a:solidFill>
                <a:latin typeface="Calistoga"/>
                <a:ea typeface="Calistoga"/>
                <a:cs typeface="Calistoga"/>
                <a:sym typeface="Calistoga"/>
              </a:rPr>
              <a:t>07</a:t>
            </a:r>
          </a:p>
        </p:txBody>
      </p:sp>
      <p:sp>
        <p:nvSpPr>
          <p:cNvPr name="Freeform 13" id="13"/>
          <p:cNvSpPr/>
          <p:nvPr/>
        </p:nvSpPr>
        <p:spPr>
          <a:xfrm flipH="false" flipV="false" rot="0">
            <a:off x="13265891" y="3322061"/>
            <a:ext cx="2034713" cy="1391794"/>
          </a:xfrm>
          <a:custGeom>
            <a:avLst/>
            <a:gdLst/>
            <a:ahLst/>
            <a:cxnLst/>
            <a:rect r="r" b="b" t="t" l="l"/>
            <a:pathLst>
              <a:path h="1391794" w="2034713">
                <a:moveTo>
                  <a:pt x="0" y="0"/>
                </a:moveTo>
                <a:lnTo>
                  <a:pt x="2034712" y="0"/>
                </a:lnTo>
                <a:lnTo>
                  <a:pt x="2034712" y="1391794"/>
                </a:lnTo>
                <a:lnTo>
                  <a:pt x="0" y="13917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7254057" y="7621936"/>
            <a:ext cx="2790615" cy="2723612"/>
          </a:xfrm>
          <a:custGeom>
            <a:avLst/>
            <a:gdLst/>
            <a:ahLst/>
            <a:cxnLst/>
            <a:rect r="r" b="b" t="t" l="l"/>
            <a:pathLst>
              <a:path h="2723612" w="2790615">
                <a:moveTo>
                  <a:pt x="0" y="0"/>
                </a:moveTo>
                <a:lnTo>
                  <a:pt x="2790615" y="0"/>
                </a:lnTo>
                <a:lnTo>
                  <a:pt x="2790615"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345010" y="7460124"/>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917722" y="3315786"/>
            <a:ext cx="7214628" cy="3680909"/>
          </a:xfrm>
          <a:custGeom>
            <a:avLst/>
            <a:gdLst/>
            <a:ahLst/>
            <a:cxnLst/>
            <a:rect r="r" b="b" t="t" l="l"/>
            <a:pathLst>
              <a:path h="3680909" w="7214628">
                <a:moveTo>
                  <a:pt x="0" y="0"/>
                </a:moveTo>
                <a:lnTo>
                  <a:pt x="7214628" y="0"/>
                </a:lnTo>
                <a:lnTo>
                  <a:pt x="7214628" y="3680909"/>
                </a:lnTo>
                <a:lnTo>
                  <a:pt x="0" y="3680909"/>
                </a:lnTo>
                <a:lnTo>
                  <a:pt x="0" y="0"/>
                </a:lnTo>
                <a:close/>
              </a:path>
            </a:pathLst>
          </a:custGeom>
          <a:blipFill>
            <a:blip r:embed="rId19"/>
            <a:stretch>
              <a:fillRect l="-5431" t="0" r="-5366" b="0"/>
            </a:stretch>
          </a:blipFill>
          <a:ln w="38100" cap="sq">
            <a:solidFill>
              <a:srgbClr val="000000"/>
            </a:solidFill>
            <a:prstDash val="solid"/>
            <a:miter/>
          </a:ln>
        </p:spPr>
      </p:sp>
      <p:sp>
        <p:nvSpPr>
          <p:cNvPr name="TextBox 16" id="16"/>
          <p:cNvSpPr txBox="true"/>
          <p:nvPr/>
        </p:nvSpPr>
        <p:spPr>
          <a:xfrm rot="0">
            <a:off x="1441450" y="1626472"/>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Genus</a:t>
            </a:r>
          </a:p>
        </p:txBody>
      </p:sp>
      <p:sp>
        <p:nvSpPr>
          <p:cNvPr name="TextBox 17" id="17"/>
          <p:cNvSpPr txBox="true"/>
          <p:nvPr/>
        </p:nvSpPr>
        <p:spPr>
          <a:xfrm rot="0">
            <a:off x="1225865" y="3211011"/>
            <a:ext cx="7918135" cy="4179696"/>
          </a:xfrm>
          <a:prstGeom prst="rect">
            <a:avLst/>
          </a:prstGeom>
        </p:spPr>
        <p:txBody>
          <a:bodyPr anchor="t" rtlCol="false" tIns="0" lIns="0" bIns="0" rIns="0">
            <a:spAutoFit/>
          </a:bodyPr>
          <a:lstStyle/>
          <a:p>
            <a:pPr algn="just">
              <a:lnSpc>
                <a:spcPts val="3749"/>
              </a:lnSpc>
            </a:pPr>
            <a:r>
              <a:rPr lang="en-US" sz="2300">
                <a:solidFill>
                  <a:srgbClr val="FFFCEC"/>
                </a:solidFill>
                <a:latin typeface="Solway"/>
                <a:ea typeface="Solway"/>
                <a:cs typeface="Solway"/>
                <a:sym typeface="Solway"/>
              </a:rPr>
              <a:t>Dalam tabel Genus, pengguna dapat menambahkan, mengedit, menghapus, serta melihat detail dari data Genus. Penambahan data harus berdasarkan Famili yang telah dibuat sebelumnya. Atribut yang dibutuhkan dalam penambahan data adalah kode Genus, nama Genus, jenis Famili yang telah dimasukkan sebelumnya, deskripsi tentang Genus tersebut, dan foto dari Genus. Selain itu, pengguna dapat mengimpor data Genus dengan format PDF maupun Excel.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359136" y="7348444"/>
            <a:ext cx="2790615" cy="2723612"/>
          </a:xfrm>
          <a:custGeom>
            <a:avLst/>
            <a:gdLst/>
            <a:ahLst/>
            <a:cxnLst/>
            <a:rect r="r" b="b" t="t" l="l"/>
            <a:pathLst>
              <a:path h="2723612" w="2790615">
                <a:moveTo>
                  <a:pt x="0" y="0"/>
                </a:moveTo>
                <a:lnTo>
                  <a:pt x="2790615" y="0"/>
                </a:lnTo>
                <a:lnTo>
                  <a:pt x="2790615"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6" y="6671651"/>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074161" y="3582396"/>
            <a:ext cx="8283557" cy="3766048"/>
          </a:xfrm>
          <a:custGeom>
            <a:avLst/>
            <a:gdLst/>
            <a:ahLst/>
            <a:cxnLst/>
            <a:rect r="r" b="b" t="t" l="l"/>
            <a:pathLst>
              <a:path h="3766048" w="8283557">
                <a:moveTo>
                  <a:pt x="0" y="0"/>
                </a:moveTo>
                <a:lnTo>
                  <a:pt x="8283557" y="0"/>
                </a:lnTo>
                <a:lnTo>
                  <a:pt x="8283557" y="3766048"/>
                </a:lnTo>
                <a:lnTo>
                  <a:pt x="0" y="3766048"/>
                </a:lnTo>
                <a:lnTo>
                  <a:pt x="0" y="0"/>
                </a:lnTo>
                <a:close/>
              </a:path>
            </a:pathLst>
          </a:custGeom>
          <a:blipFill>
            <a:blip r:embed="rId19"/>
            <a:stretch>
              <a:fillRect l="0" t="0" r="0" b="0"/>
            </a:stretch>
          </a:blipFill>
          <a:ln w="38100" cap="sq">
            <a:solidFill>
              <a:srgbClr val="000000"/>
            </a:solidFill>
            <a:prstDash val="solid"/>
            <a:miter/>
          </a:ln>
        </p:spPr>
      </p:sp>
      <p:sp>
        <p:nvSpPr>
          <p:cNvPr name="TextBox 16" id="16"/>
          <p:cNvSpPr txBox="true"/>
          <p:nvPr/>
        </p:nvSpPr>
        <p:spPr>
          <a:xfrm rot="0">
            <a:off x="911202" y="2234502"/>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Detail Genus</a:t>
            </a:r>
          </a:p>
        </p:txBody>
      </p:sp>
      <p:sp>
        <p:nvSpPr>
          <p:cNvPr name="TextBox 17" id="17"/>
          <p:cNvSpPr txBox="true"/>
          <p:nvPr/>
        </p:nvSpPr>
        <p:spPr>
          <a:xfrm rot="0">
            <a:off x="1565251" y="3908020"/>
            <a:ext cx="6178866" cy="1846071"/>
          </a:xfrm>
          <a:prstGeom prst="rect">
            <a:avLst/>
          </a:prstGeom>
        </p:spPr>
        <p:txBody>
          <a:bodyPr anchor="t" rtlCol="false" tIns="0" lIns="0" bIns="0" rIns="0">
            <a:spAutoFit/>
          </a:bodyPr>
          <a:lstStyle/>
          <a:p>
            <a:pPr algn="just">
              <a:lnSpc>
                <a:spcPts val="3749"/>
              </a:lnSpc>
            </a:pPr>
            <a:r>
              <a:rPr lang="en-US" sz="2300">
                <a:solidFill>
                  <a:srgbClr val="FFFCEC"/>
                </a:solidFill>
                <a:latin typeface="Solway"/>
                <a:ea typeface="Solway"/>
                <a:cs typeface="Solway"/>
                <a:sym typeface="Solway"/>
              </a:rPr>
              <a:t>Gambar disamping menunjukan detail dari Genus yang sudah diinputkan. Dengan menambahkan kode, nama, deskripsi, dan foto dari Genus.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618652" y="1778869"/>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41799" y="4856285"/>
            <a:ext cx="4674888" cy="2399405"/>
          </a:xfrm>
          <a:custGeom>
            <a:avLst/>
            <a:gdLst/>
            <a:ahLst/>
            <a:cxnLst/>
            <a:rect r="r" b="b" t="t" l="l"/>
            <a:pathLst>
              <a:path h="2399405" w="4674888">
                <a:moveTo>
                  <a:pt x="0" y="0"/>
                </a:moveTo>
                <a:lnTo>
                  <a:pt x="4674888" y="0"/>
                </a:lnTo>
                <a:lnTo>
                  <a:pt x="4674888" y="2399406"/>
                </a:lnTo>
                <a:lnTo>
                  <a:pt x="0" y="2399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8760" y="-1163271"/>
            <a:ext cx="14311634" cy="14183119"/>
          </a:xfrm>
          <a:custGeom>
            <a:avLst/>
            <a:gdLst/>
            <a:ahLst/>
            <a:cxnLst/>
            <a:rect r="r" b="b" t="t" l="l"/>
            <a:pathLst>
              <a:path h="14183119" w="14311634">
                <a:moveTo>
                  <a:pt x="0" y="0"/>
                </a:moveTo>
                <a:lnTo>
                  <a:pt x="14311634" y="0"/>
                </a:lnTo>
                <a:lnTo>
                  <a:pt x="14311634" y="14183120"/>
                </a:lnTo>
                <a:lnTo>
                  <a:pt x="0" y="14183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373580" y="7218942"/>
            <a:ext cx="3800857" cy="3444366"/>
          </a:xfrm>
          <a:custGeom>
            <a:avLst/>
            <a:gdLst/>
            <a:ahLst/>
            <a:cxnLst/>
            <a:rect r="r" b="b" t="t" l="l"/>
            <a:pathLst>
              <a:path h="3444366" w="3800857">
                <a:moveTo>
                  <a:pt x="0" y="0"/>
                </a:moveTo>
                <a:lnTo>
                  <a:pt x="3800858" y="0"/>
                </a:lnTo>
                <a:lnTo>
                  <a:pt x="3800858" y="3444366"/>
                </a:lnTo>
                <a:lnTo>
                  <a:pt x="0" y="344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622700">
            <a:off x="-975738" y="832720"/>
            <a:ext cx="4538024" cy="2694340"/>
            <a:chOff x="0" y="0"/>
            <a:chExt cx="6050699" cy="3592453"/>
          </a:xfrm>
        </p:grpSpPr>
        <p:sp>
          <p:nvSpPr>
            <p:cNvPr name="Freeform 7" id="7"/>
            <p:cNvSpPr/>
            <p:nvPr/>
          </p:nvSpPr>
          <p:spPr>
            <a:xfrm flipH="false" flipV="false" rot="0">
              <a:off x="127" y="127"/>
              <a:ext cx="6050407" cy="3592322"/>
            </a:xfrm>
            <a:custGeom>
              <a:avLst/>
              <a:gdLst/>
              <a:ahLst/>
              <a:cxnLst/>
              <a:rect r="r" b="b" t="t" l="l"/>
              <a:pathLst>
                <a:path h="3592322" w="6050407">
                  <a:moveTo>
                    <a:pt x="0" y="0"/>
                  </a:moveTo>
                  <a:lnTo>
                    <a:pt x="0" y="2130171"/>
                  </a:lnTo>
                  <a:cubicBezTo>
                    <a:pt x="672211" y="2222500"/>
                    <a:pt x="1331849" y="2411603"/>
                    <a:pt x="1911731" y="2764536"/>
                  </a:cubicBezTo>
                  <a:cubicBezTo>
                    <a:pt x="2264664" y="2978785"/>
                    <a:pt x="2579878" y="3260344"/>
                    <a:pt x="2827655" y="3592322"/>
                  </a:cubicBezTo>
                  <a:lnTo>
                    <a:pt x="6050407" y="3592322"/>
                  </a:lnTo>
                  <a:cubicBezTo>
                    <a:pt x="5449570" y="2382266"/>
                    <a:pt x="4231132" y="1537716"/>
                    <a:pt x="2995803" y="945261"/>
                  </a:cubicBezTo>
                  <a:cubicBezTo>
                    <a:pt x="2693162" y="798195"/>
                    <a:pt x="2382393" y="668020"/>
                    <a:pt x="2071370" y="546227"/>
                  </a:cubicBezTo>
                  <a:cubicBezTo>
                    <a:pt x="1516761" y="331851"/>
                    <a:pt x="945388" y="168021"/>
                    <a:pt x="361315" y="67310"/>
                  </a:cubicBezTo>
                  <a:cubicBezTo>
                    <a:pt x="247777" y="46228"/>
                    <a:pt x="125984" y="20955"/>
                    <a:pt x="0" y="0"/>
                  </a:cubicBezTo>
                  <a:close/>
                </a:path>
              </a:pathLst>
            </a:custGeom>
            <a:solidFill>
              <a:srgbClr val="FFFCEC"/>
            </a:solidFill>
          </p:spPr>
        </p:sp>
      </p:grpSp>
      <p:sp>
        <p:nvSpPr>
          <p:cNvPr name="Freeform 8" id="8"/>
          <p:cNvSpPr/>
          <p:nvPr/>
        </p:nvSpPr>
        <p:spPr>
          <a:xfrm flipH="false" flipV="false" rot="0">
            <a:off x="16149863" y="6872114"/>
            <a:ext cx="2750563" cy="2396656"/>
          </a:xfrm>
          <a:custGeom>
            <a:avLst/>
            <a:gdLst/>
            <a:ahLst/>
            <a:cxnLst/>
            <a:rect r="r" b="b" t="t" l="l"/>
            <a:pathLst>
              <a:path h="2396656" w="2750563">
                <a:moveTo>
                  <a:pt x="0" y="0"/>
                </a:moveTo>
                <a:lnTo>
                  <a:pt x="2750562" y="0"/>
                </a:lnTo>
                <a:lnTo>
                  <a:pt x="2750562" y="2396656"/>
                </a:lnTo>
                <a:lnTo>
                  <a:pt x="0" y="2396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31821" y="-1485010"/>
            <a:ext cx="4987602" cy="4379637"/>
          </a:xfrm>
          <a:custGeom>
            <a:avLst/>
            <a:gdLst/>
            <a:ahLst/>
            <a:cxnLst/>
            <a:rect r="r" b="b" t="t" l="l"/>
            <a:pathLst>
              <a:path h="4379637" w="4987602">
                <a:moveTo>
                  <a:pt x="0" y="0"/>
                </a:moveTo>
                <a:lnTo>
                  <a:pt x="4987602" y="0"/>
                </a:lnTo>
                <a:lnTo>
                  <a:pt x="4987602" y="4379638"/>
                </a:lnTo>
                <a:lnTo>
                  <a:pt x="0" y="43796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069330" y="4826977"/>
            <a:ext cx="8153658" cy="7811641"/>
          </a:xfrm>
          <a:custGeom>
            <a:avLst/>
            <a:gdLst/>
            <a:ahLst/>
            <a:cxnLst/>
            <a:rect r="r" b="b" t="t" l="l"/>
            <a:pathLst>
              <a:path h="7811641" w="8153658">
                <a:moveTo>
                  <a:pt x="0" y="0"/>
                </a:moveTo>
                <a:lnTo>
                  <a:pt x="8153658" y="0"/>
                </a:lnTo>
                <a:lnTo>
                  <a:pt x="8153658" y="7811640"/>
                </a:lnTo>
                <a:lnTo>
                  <a:pt x="0" y="78116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89845" y="61229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333726" y="8596400"/>
            <a:ext cx="10258274" cy="1690790"/>
          </a:xfrm>
          <a:custGeom>
            <a:avLst/>
            <a:gdLst/>
            <a:ahLst/>
            <a:cxnLst/>
            <a:rect r="r" b="b" t="t" l="l"/>
            <a:pathLst>
              <a:path h="1690790" w="10258274">
                <a:moveTo>
                  <a:pt x="0" y="0"/>
                </a:moveTo>
                <a:lnTo>
                  <a:pt x="10258274" y="0"/>
                </a:lnTo>
                <a:lnTo>
                  <a:pt x="10258274" y="1690790"/>
                </a:lnTo>
                <a:lnTo>
                  <a:pt x="0" y="16907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058130" y="8204036"/>
            <a:ext cx="5403260" cy="4311228"/>
          </a:xfrm>
          <a:custGeom>
            <a:avLst/>
            <a:gdLst/>
            <a:ahLst/>
            <a:cxnLst/>
            <a:rect r="r" b="b" t="t" l="l"/>
            <a:pathLst>
              <a:path h="4311228" w="5403260">
                <a:moveTo>
                  <a:pt x="0" y="0"/>
                </a:moveTo>
                <a:lnTo>
                  <a:pt x="5403260" y="0"/>
                </a:lnTo>
                <a:lnTo>
                  <a:pt x="5403260" y="4311228"/>
                </a:lnTo>
                <a:lnTo>
                  <a:pt x="0" y="431122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7731906" y="3937462"/>
            <a:ext cx="6586166" cy="2533650"/>
          </a:xfrm>
          <a:prstGeom prst="rect">
            <a:avLst/>
          </a:prstGeom>
        </p:spPr>
        <p:txBody>
          <a:bodyPr anchor="t" rtlCol="false" tIns="0" lIns="0" bIns="0" rIns="0">
            <a:spAutoFit/>
          </a:bodyPr>
          <a:lstStyle/>
          <a:p>
            <a:pPr algn="l">
              <a:lnSpc>
                <a:spcPts val="20699"/>
              </a:lnSpc>
            </a:pPr>
            <a:r>
              <a:rPr lang="en-US" sz="15000">
                <a:solidFill>
                  <a:srgbClr val="FFFCEC"/>
                </a:solidFill>
                <a:latin typeface="Calistoga"/>
                <a:ea typeface="Calistoga"/>
                <a:cs typeface="Calistoga"/>
                <a:sym typeface="Calistoga"/>
              </a:rPr>
              <a:t>Spesies</a:t>
            </a:r>
          </a:p>
        </p:txBody>
      </p:sp>
      <p:sp>
        <p:nvSpPr>
          <p:cNvPr name="TextBox 15" id="15"/>
          <p:cNvSpPr txBox="true"/>
          <p:nvPr/>
        </p:nvSpPr>
        <p:spPr>
          <a:xfrm rot="0">
            <a:off x="3969928" y="3652664"/>
            <a:ext cx="3037922" cy="3046095"/>
          </a:xfrm>
          <a:prstGeom prst="rect">
            <a:avLst/>
          </a:prstGeom>
        </p:spPr>
        <p:txBody>
          <a:bodyPr anchor="t" rtlCol="false" tIns="0" lIns="0" bIns="0" rIns="0">
            <a:spAutoFit/>
          </a:bodyPr>
          <a:lstStyle/>
          <a:p>
            <a:pPr algn="r">
              <a:lnSpc>
                <a:spcPts val="24839"/>
              </a:lnSpc>
            </a:pPr>
            <a:r>
              <a:rPr lang="en-US" sz="18000">
                <a:solidFill>
                  <a:srgbClr val="FFFCEC"/>
                </a:solidFill>
                <a:latin typeface="Calistoga"/>
                <a:ea typeface="Calistoga"/>
                <a:cs typeface="Calistoga"/>
                <a:sym typeface="Calistoga"/>
              </a:rPr>
              <a:t>08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009248" y="6559770"/>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035270" y="3084105"/>
            <a:ext cx="8979532" cy="4118789"/>
          </a:xfrm>
          <a:custGeom>
            <a:avLst/>
            <a:gdLst/>
            <a:ahLst/>
            <a:cxnLst/>
            <a:rect r="r" b="b" t="t" l="l"/>
            <a:pathLst>
              <a:path h="4118789" w="8979532">
                <a:moveTo>
                  <a:pt x="0" y="0"/>
                </a:moveTo>
                <a:lnTo>
                  <a:pt x="8979532" y="0"/>
                </a:lnTo>
                <a:lnTo>
                  <a:pt x="8979532" y="4118790"/>
                </a:lnTo>
                <a:lnTo>
                  <a:pt x="0" y="4118790"/>
                </a:lnTo>
                <a:lnTo>
                  <a:pt x="0" y="0"/>
                </a:lnTo>
                <a:close/>
              </a:path>
            </a:pathLst>
          </a:custGeom>
          <a:blipFill>
            <a:blip r:embed="rId19"/>
            <a:stretch>
              <a:fillRect l="0" t="0" r="0" b="0"/>
            </a:stretch>
          </a:blipFill>
          <a:ln w="38100" cap="sq">
            <a:solidFill>
              <a:srgbClr val="000000"/>
            </a:solidFill>
            <a:prstDash val="solid"/>
            <a:miter/>
          </a:ln>
        </p:spPr>
      </p:sp>
      <p:sp>
        <p:nvSpPr>
          <p:cNvPr name="TextBox 16" id="16"/>
          <p:cNvSpPr txBox="true"/>
          <p:nvPr/>
        </p:nvSpPr>
        <p:spPr>
          <a:xfrm rot="0">
            <a:off x="1041418" y="1770634"/>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Spesies</a:t>
            </a:r>
          </a:p>
        </p:txBody>
      </p:sp>
      <p:sp>
        <p:nvSpPr>
          <p:cNvPr name="TextBox 17" id="17"/>
          <p:cNvSpPr txBox="true"/>
          <p:nvPr/>
        </p:nvSpPr>
        <p:spPr>
          <a:xfrm rot="0">
            <a:off x="1341082" y="3761451"/>
            <a:ext cx="7131768" cy="2980943"/>
          </a:xfrm>
          <a:prstGeom prst="rect">
            <a:avLst/>
          </a:prstGeom>
        </p:spPr>
        <p:txBody>
          <a:bodyPr anchor="t" rtlCol="false" tIns="0" lIns="0" bIns="0" rIns="0">
            <a:spAutoFit/>
          </a:bodyPr>
          <a:lstStyle/>
          <a:p>
            <a:pPr algn="just">
              <a:lnSpc>
                <a:spcPts val="3423"/>
              </a:lnSpc>
            </a:pPr>
            <a:r>
              <a:rPr lang="en-US" sz="2100">
                <a:solidFill>
                  <a:srgbClr val="FFFCEC"/>
                </a:solidFill>
                <a:latin typeface="Solway"/>
                <a:ea typeface="Solway"/>
                <a:cs typeface="Solway"/>
                <a:sym typeface="Solway"/>
              </a:rPr>
              <a:t>Gambar disamping merupakan laman spesies, dimana user dapat menambahkan, mengedit, menghapus, serta melihat detail spesies berdasarkan genus, lokasi wilayah, dan jenis vegetasi yang ingin ditentukan. Selain itu, user dapat mengimpor data spesies dengan format pdf maupun Exel. Spesies yang telah diinsertkan akan dipetakan pada laman peta vegetasi.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204605" y="7277782"/>
            <a:ext cx="2790615" cy="2723612"/>
          </a:xfrm>
          <a:custGeom>
            <a:avLst/>
            <a:gdLst/>
            <a:ahLst/>
            <a:cxnLst/>
            <a:rect r="r" b="b" t="t" l="l"/>
            <a:pathLst>
              <a:path h="2723612" w="2790615">
                <a:moveTo>
                  <a:pt x="0" y="0"/>
                </a:moveTo>
                <a:lnTo>
                  <a:pt x="2790615" y="0"/>
                </a:lnTo>
                <a:lnTo>
                  <a:pt x="2790615"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504083" y="6819631"/>
            <a:ext cx="2747420" cy="4077198"/>
          </a:xfrm>
          <a:custGeom>
            <a:avLst/>
            <a:gdLst/>
            <a:ahLst/>
            <a:cxnLst/>
            <a:rect r="r" b="b" t="t" l="l"/>
            <a:pathLst>
              <a:path h="4077198" w="2747420">
                <a:moveTo>
                  <a:pt x="0" y="0"/>
                </a:moveTo>
                <a:lnTo>
                  <a:pt x="2747421" y="0"/>
                </a:lnTo>
                <a:lnTo>
                  <a:pt x="2747421" y="4077199"/>
                </a:lnTo>
                <a:lnTo>
                  <a:pt x="0" y="40771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515251" y="3104468"/>
            <a:ext cx="9401376" cy="4078064"/>
          </a:xfrm>
          <a:custGeom>
            <a:avLst/>
            <a:gdLst/>
            <a:ahLst/>
            <a:cxnLst/>
            <a:rect r="r" b="b" t="t" l="l"/>
            <a:pathLst>
              <a:path h="4078064" w="9401376">
                <a:moveTo>
                  <a:pt x="0" y="0"/>
                </a:moveTo>
                <a:lnTo>
                  <a:pt x="9401376" y="0"/>
                </a:lnTo>
                <a:lnTo>
                  <a:pt x="9401376" y="4078064"/>
                </a:lnTo>
                <a:lnTo>
                  <a:pt x="0" y="4078064"/>
                </a:lnTo>
                <a:lnTo>
                  <a:pt x="0" y="0"/>
                </a:lnTo>
                <a:close/>
              </a:path>
            </a:pathLst>
          </a:custGeom>
          <a:blipFill>
            <a:blip r:embed="rId19"/>
            <a:stretch>
              <a:fillRect l="0" t="0" r="0" b="0"/>
            </a:stretch>
          </a:blipFill>
          <a:ln w="38100" cap="sq">
            <a:solidFill>
              <a:srgbClr val="000000"/>
            </a:solidFill>
            <a:prstDash val="solid"/>
            <a:miter/>
          </a:ln>
        </p:spPr>
      </p:sp>
      <p:sp>
        <p:nvSpPr>
          <p:cNvPr name="TextBox 16" id="16"/>
          <p:cNvSpPr txBox="true"/>
          <p:nvPr/>
        </p:nvSpPr>
        <p:spPr>
          <a:xfrm rot="0">
            <a:off x="831256" y="1626472"/>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Detail Spesies</a:t>
            </a:r>
          </a:p>
        </p:txBody>
      </p:sp>
      <p:sp>
        <p:nvSpPr>
          <p:cNvPr name="TextBox 17" id="17"/>
          <p:cNvSpPr txBox="true"/>
          <p:nvPr/>
        </p:nvSpPr>
        <p:spPr>
          <a:xfrm rot="0">
            <a:off x="1028700" y="3735750"/>
            <a:ext cx="7092076" cy="1695068"/>
          </a:xfrm>
          <a:prstGeom prst="rect">
            <a:avLst/>
          </a:prstGeom>
        </p:spPr>
        <p:txBody>
          <a:bodyPr anchor="t" rtlCol="false" tIns="0" lIns="0" bIns="0" rIns="0">
            <a:spAutoFit/>
          </a:bodyPr>
          <a:lstStyle/>
          <a:p>
            <a:pPr algn="just">
              <a:lnSpc>
                <a:spcPts val="3423"/>
              </a:lnSpc>
            </a:pPr>
            <a:r>
              <a:rPr lang="en-US" sz="2100">
                <a:solidFill>
                  <a:srgbClr val="FFFCEC"/>
                </a:solidFill>
                <a:latin typeface="Solway"/>
                <a:ea typeface="Solway"/>
                <a:cs typeface="Solway"/>
                <a:sym typeface="Solway"/>
              </a:rPr>
              <a:t>Gambar disamping merupakan laman detail spesies. User dapat melihat detail spesies dan mengakses hal apa saja yang terhubung dengan spesies dan tingkat taksonomi atasnya.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0160348" y="869894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4526122">
            <a:off x="12564320" y="6811114"/>
            <a:ext cx="3450036" cy="2048494"/>
            <a:chOff x="0" y="0"/>
            <a:chExt cx="4600048" cy="2731325"/>
          </a:xfrm>
        </p:grpSpPr>
        <p:sp>
          <p:nvSpPr>
            <p:cNvPr name="Freeform 4" id="4"/>
            <p:cNvSpPr/>
            <p:nvPr/>
          </p:nvSpPr>
          <p:spPr>
            <a:xfrm flipH="false" flipV="false" rot="0">
              <a:off x="127" y="127"/>
              <a:ext cx="4599813" cy="2731135"/>
            </a:xfrm>
            <a:custGeom>
              <a:avLst/>
              <a:gdLst/>
              <a:ahLst/>
              <a:cxnLst/>
              <a:rect r="r" b="b" t="t" l="l"/>
              <a:pathLst>
                <a:path h="2731135" w="4599813">
                  <a:moveTo>
                    <a:pt x="0" y="0"/>
                  </a:moveTo>
                  <a:lnTo>
                    <a:pt x="0" y="1619504"/>
                  </a:lnTo>
                  <a:cubicBezTo>
                    <a:pt x="511048" y="1689735"/>
                    <a:pt x="1012571" y="1833499"/>
                    <a:pt x="1453388" y="2101850"/>
                  </a:cubicBezTo>
                  <a:cubicBezTo>
                    <a:pt x="1721739" y="2264664"/>
                    <a:pt x="1961388" y="2478786"/>
                    <a:pt x="2149729" y="2731135"/>
                  </a:cubicBezTo>
                  <a:lnTo>
                    <a:pt x="4599813" y="2731135"/>
                  </a:lnTo>
                  <a:cubicBezTo>
                    <a:pt x="4142994" y="1811147"/>
                    <a:pt x="3216656" y="1169035"/>
                    <a:pt x="2277491" y="718693"/>
                  </a:cubicBezTo>
                  <a:cubicBezTo>
                    <a:pt x="2047494" y="606933"/>
                    <a:pt x="1811147" y="507873"/>
                    <a:pt x="1574673" y="415290"/>
                  </a:cubicBezTo>
                  <a:cubicBezTo>
                    <a:pt x="1153033" y="252349"/>
                    <a:pt x="718693" y="127762"/>
                    <a:pt x="274574" y="51054"/>
                  </a:cubicBezTo>
                  <a:cubicBezTo>
                    <a:pt x="188341" y="35052"/>
                    <a:pt x="95758" y="15875"/>
                    <a:pt x="0" y="0"/>
                  </a:cubicBezTo>
                  <a:close/>
                </a:path>
              </a:pathLst>
            </a:custGeom>
            <a:solidFill>
              <a:srgbClr val="FFFCEC"/>
            </a:solidFill>
          </p:spPr>
        </p:sp>
      </p:grpSp>
      <p:sp>
        <p:nvSpPr>
          <p:cNvPr name="Freeform 5" id="5"/>
          <p:cNvSpPr/>
          <p:nvPr/>
        </p:nvSpPr>
        <p:spPr>
          <a:xfrm flipH="false" flipV="false" rot="0">
            <a:off x="2303603" y="7428841"/>
            <a:ext cx="1387767" cy="2449752"/>
          </a:xfrm>
          <a:custGeom>
            <a:avLst/>
            <a:gdLst/>
            <a:ahLst/>
            <a:cxnLst/>
            <a:rect r="r" b="b" t="t" l="l"/>
            <a:pathLst>
              <a:path h="2449752" w="1387767">
                <a:moveTo>
                  <a:pt x="0" y="0"/>
                </a:moveTo>
                <a:lnTo>
                  <a:pt x="1387768" y="0"/>
                </a:lnTo>
                <a:lnTo>
                  <a:pt x="1387768" y="2449752"/>
                </a:lnTo>
                <a:lnTo>
                  <a:pt x="0" y="2449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61342" y="50392"/>
            <a:ext cx="13312825" cy="14323515"/>
          </a:xfrm>
          <a:custGeom>
            <a:avLst/>
            <a:gdLst/>
            <a:ahLst/>
            <a:cxnLst/>
            <a:rect r="r" b="b" t="t" l="l"/>
            <a:pathLst>
              <a:path h="14323515" w="13312825">
                <a:moveTo>
                  <a:pt x="0" y="0"/>
                </a:moveTo>
                <a:lnTo>
                  <a:pt x="13312824" y="0"/>
                </a:lnTo>
                <a:lnTo>
                  <a:pt x="13312824" y="14323514"/>
                </a:lnTo>
                <a:lnTo>
                  <a:pt x="0" y="14323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33100" y="-1196773"/>
            <a:ext cx="7719123" cy="8235089"/>
          </a:xfrm>
          <a:custGeom>
            <a:avLst/>
            <a:gdLst/>
            <a:ahLst/>
            <a:cxnLst/>
            <a:rect r="r" b="b" t="t" l="l"/>
            <a:pathLst>
              <a:path h="8235089" w="7719123">
                <a:moveTo>
                  <a:pt x="0" y="0"/>
                </a:moveTo>
                <a:lnTo>
                  <a:pt x="7719124" y="0"/>
                </a:lnTo>
                <a:lnTo>
                  <a:pt x="7719124" y="8235090"/>
                </a:lnTo>
                <a:lnTo>
                  <a:pt x="0" y="823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1995" y="247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803637" y="534575"/>
            <a:ext cx="2151101" cy="2814181"/>
          </a:xfrm>
          <a:custGeom>
            <a:avLst/>
            <a:gdLst/>
            <a:ahLst/>
            <a:cxnLst/>
            <a:rect r="r" b="b" t="t" l="l"/>
            <a:pathLst>
              <a:path h="2814181" w="2151101">
                <a:moveTo>
                  <a:pt x="0" y="0"/>
                </a:moveTo>
                <a:lnTo>
                  <a:pt x="2151101" y="0"/>
                </a:lnTo>
                <a:lnTo>
                  <a:pt x="2151101" y="2814180"/>
                </a:lnTo>
                <a:lnTo>
                  <a:pt x="0" y="28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568890" y="-473500"/>
            <a:ext cx="4692820" cy="2324110"/>
          </a:xfrm>
          <a:custGeom>
            <a:avLst/>
            <a:gdLst/>
            <a:ahLst/>
            <a:cxnLst/>
            <a:rect r="r" b="b" t="t" l="l"/>
            <a:pathLst>
              <a:path h="2324110" w="4692820">
                <a:moveTo>
                  <a:pt x="0" y="0"/>
                </a:moveTo>
                <a:lnTo>
                  <a:pt x="4692820" y="0"/>
                </a:lnTo>
                <a:lnTo>
                  <a:pt x="4692820" y="2324110"/>
                </a:lnTo>
                <a:lnTo>
                  <a:pt x="0" y="2324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779479" y="5809592"/>
            <a:ext cx="7076550" cy="1228725"/>
          </a:xfrm>
          <a:prstGeom prst="rect">
            <a:avLst/>
          </a:prstGeom>
        </p:spPr>
        <p:txBody>
          <a:bodyPr anchor="t" rtlCol="false" tIns="0" lIns="0" bIns="0" rIns="0">
            <a:spAutoFit/>
          </a:bodyPr>
          <a:lstStyle/>
          <a:p>
            <a:pPr algn="ctr">
              <a:lnSpc>
                <a:spcPts val="9600"/>
              </a:lnSpc>
            </a:pPr>
            <a:r>
              <a:rPr lang="en-US" sz="8000">
                <a:solidFill>
                  <a:srgbClr val="FFFCEC"/>
                </a:solidFill>
                <a:latin typeface="Calistoga"/>
                <a:ea typeface="Calistoga"/>
                <a:cs typeface="Calistoga"/>
                <a:sym typeface="Calistoga"/>
              </a:rPr>
              <a:t>Peta</a:t>
            </a:r>
          </a:p>
        </p:txBody>
      </p:sp>
      <p:sp>
        <p:nvSpPr>
          <p:cNvPr name="TextBox 12" id="12"/>
          <p:cNvSpPr txBox="true"/>
          <p:nvPr/>
        </p:nvSpPr>
        <p:spPr>
          <a:xfrm rot="0">
            <a:off x="6847779" y="3232719"/>
            <a:ext cx="4939950" cy="2743200"/>
          </a:xfrm>
          <a:prstGeom prst="rect">
            <a:avLst/>
          </a:prstGeom>
        </p:spPr>
        <p:txBody>
          <a:bodyPr anchor="t" rtlCol="false" tIns="0" lIns="0" bIns="0" rIns="0">
            <a:spAutoFit/>
          </a:bodyPr>
          <a:lstStyle/>
          <a:p>
            <a:pPr algn="ctr">
              <a:lnSpc>
                <a:spcPts val="21600"/>
              </a:lnSpc>
            </a:pPr>
            <a:r>
              <a:rPr lang="en-US" sz="18000">
                <a:solidFill>
                  <a:srgbClr val="FFFCEC"/>
                </a:solidFill>
                <a:latin typeface="Calistoga"/>
                <a:ea typeface="Calistoga"/>
                <a:cs typeface="Calistoga"/>
                <a:sym typeface="Calistoga"/>
              </a:rPr>
              <a:t>09</a:t>
            </a:r>
          </a:p>
        </p:txBody>
      </p:sp>
      <p:sp>
        <p:nvSpPr>
          <p:cNvPr name="Freeform 13" id="13"/>
          <p:cNvSpPr/>
          <p:nvPr/>
        </p:nvSpPr>
        <p:spPr>
          <a:xfrm flipH="false" flipV="false" rot="0">
            <a:off x="13265891" y="3322061"/>
            <a:ext cx="2034713" cy="1391794"/>
          </a:xfrm>
          <a:custGeom>
            <a:avLst/>
            <a:gdLst/>
            <a:ahLst/>
            <a:cxnLst/>
            <a:rect r="r" b="b" t="t" l="l"/>
            <a:pathLst>
              <a:path h="1391794" w="2034713">
                <a:moveTo>
                  <a:pt x="0" y="0"/>
                </a:moveTo>
                <a:lnTo>
                  <a:pt x="2034712" y="0"/>
                </a:lnTo>
                <a:lnTo>
                  <a:pt x="2034712" y="1391794"/>
                </a:lnTo>
                <a:lnTo>
                  <a:pt x="0" y="13917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988997" y="1906301"/>
            <a:ext cx="3392152" cy="3976675"/>
          </a:xfrm>
          <a:custGeom>
            <a:avLst/>
            <a:gdLst/>
            <a:ahLst/>
            <a:cxnLst/>
            <a:rect r="r" b="b" t="t" l="l"/>
            <a:pathLst>
              <a:path h="3976675" w="3392152">
                <a:moveTo>
                  <a:pt x="0" y="0"/>
                </a:moveTo>
                <a:lnTo>
                  <a:pt x="3392152" y="0"/>
                </a:lnTo>
                <a:lnTo>
                  <a:pt x="3392152" y="3976675"/>
                </a:lnTo>
                <a:lnTo>
                  <a:pt x="0" y="3976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5873577" y="7230846"/>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892793" y="3366490"/>
            <a:ext cx="8665531" cy="3951336"/>
          </a:xfrm>
          <a:custGeom>
            <a:avLst/>
            <a:gdLst/>
            <a:ahLst/>
            <a:cxnLst/>
            <a:rect r="r" b="b" t="t" l="l"/>
            <a:pathLst>
              <a:path h="3951336" w="8665531">
                <a:moveTo>
                  <a:pt x="0" y="0"/>
                </a:moveTo>
                <a:lnTo>
                  <a:pt x="8665530" y="0"/>
                </a:lnTo>
                <a:lnTo>
                  <a:pt x="8665530" y="3951336"/>
                </a:lnTo>
                <a:lnTo>
                  <a:pt x="0" y="3951336"/>
                </a:lnTo>
                <a:lnTo>
                  <a:pt x="0" y="0"/>
                </a:lnTo>
                <a:close/>
              </a:path>
            </a:pathLst>
          </a:custGeom>
          <a:blipFill>
            <a:blip r:embed="rId19"/>
            <a:stretch>
              <a:fillRect l="0" t="0" r="0" b="0"/>
            </a:stretch>
          </a:blipFill>
        </p:spPr>
      </p:sp>
      <p:sp>
        <p:nvSpPr>
          <p:cNvPr name="TextBox 16" id="16"/>
          <p:cNvSpPr txBox="true"/>
          <p:nvPr/>
        </p:nvSpPr>
        <p:spPr>
          <a:xfrm rot="0">
            <a:off x="1515124" y="2070512"/>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Peta</a:t>
            </a:r>
          </a:p>
        </p:txBody>
      </p:sp>
      <p:sp>
        <p:nvSpPr>
          <p:cNvPr name="TextBox 17" id="17"/>
          <p:cNvSpPr txBox="true"/>
          <p:nvPr/>
        </p:nvSpPr>
        <p:spPr>
          <a:xfrm rot="0">
            <a:off x="2197476" y="4019771"/>
            <a:ext cx="6122259" cy="2539999"/>
          </a:xfrm>
          <a:prstGeom prst="rect">
            <a:avLst/>
          </a:prstGeom>
        </p:spPr>
        <p:txBody>
          <a:bodyPr anchor="t" rtlCol="false" tIns="0" lIns="0" bIns="0" rIns="0">
            <a:spAutoFit/>
          </a:bodyPr>
          <a:lstStyle/>
          <a:p>
            <a:pPr algn="just">
              <a:lnSpc>
                <a:spcPts val="4075"/>
              </a:lnSpc>
            </a:pPr>
            <a:r>
              <a:rPr lang="en-US" sz="2500">
                <a:solidFill>
                  <a:srgbClr val="FFFCEC"/>
                </a:solidFill>
                <a:latin typeface="Solway"/>
                <a:ea typeface="Solway"/>
                <a:cs typeface="Solway"/>
                <a:sym typeface="Solway"/>
              </a:rPr>
              <a:t>Gambar disamping merupakan hasil pemetaan spesies berdasarkan jenis vegetasinya. Pemetaan ditandai dengan kode warna yang dimiliki oleh jenis vegetasinya.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618652" y="1778869"/>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41799" y="4856285"/>
            <a:ext cx="4674888" cy="2399405"/>
          </a:xfrm>
          <a:custGeom>
            <a:avLst/>
            <a:gdLst/>
            <a:ahLst/>
            <a:cxnLst/>
            <a:rect r="r" b="b" t="t" l="l"/>
            <a:pathLst>
              <a:path h="2399405" w="4674888">
                <a:moveTo>
                  <a:pt x="0" y="0"/>
                </a:moveTo>
                <a:lnTo>
                  <a:pt x="4674888" y="0"/>
                </a:lnTo>
                <a:lnTo>
                  <a:pt x="4674888" y="2399406"/>
                </a:lnTo>
                <a:lnTo>
                  <a:pt x="0" y="2399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8760" y="-1163271"/>
            <a:ext cx="14311634" cy="14183119"/>
          </a:xfrm>
          <a:custGeom>
            <a:avLst/>
            <a:gdLst/>
            <a:ahLst/>
            <a:cxnLst/>
            <a:rect r="r" b="b" t="t" l="l"/>
            <a:pathLst>
              <a:path h="14183119" w="14311634">
                <a:moveTo>
                  <a:pt x="0" y="0"/>
                </a:moveTo>
                <a:lnTo>
                  <a:pt x="14311634" y="0"/>
                </a:lnTo>
                <a:lnTo>
                  <a:pt x="14311634" y="14183120"/>
                </a:lnTo>
                <a:lnTo>
                  <a:pt x="0" y="14183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373580" y="7218942"/>
            <a:ext cx="3800857" cy="3444366"/>
          </a:xfrm>
          <a:custGeom>
            <a:avLst/>
            <a:gdLst/>
            <a:ahLst/>
            <a:cxnLst/>
            <a:rect r="r" b="b" t="t" l="l"/>
            <a:pathLst>
              <a:path h="3444366" w="3800857">
                <a:moveTo>
                  <a:pt x="0" y="0"/>
                </a:moveTo>
                <a:lnTo>
                  <a:pt x="3800858" y="0"/>
                </a:lnTo>
                <a:lnTo>
                  <a:pt x="3800858" y="3444366"/>
                </a:lnTo>
                <a:lnTo>
                  <a:pt x="0" y="344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622700">
            <a:off x="-975738" y="832720"/>
            <a:ext cx="4538024" cy="2694340"/>
            <a:chOff x="0" y="0"/>
            <a:chExt cx="6050699" cy="3592453"/>
          </a:xfrm>
        </p:grpSpPr>
        <p:sp>
          <p:nvSpPr>
            <p:cNvPr name="Freeform 7" id="7"/>
            <p:cNvSpPr/>
            <p:nvPr/>
          </p:nvSpPr>
          <p:spPr>
            <a:xfrm flipH="false" flipV="false" rot="0">
              <a:off x="127" y="127"/>
              <a:ext cx="6050407" cy="3592322"/>
            </a:xfrm>
            <a:custGeom>
              <a:avLst/>
              <a:gdLst/>
              <a:ahLst/>
              <a:cxnLst/>
              <a:rect r="r" b="b" t="t" l="l"/>
              <a:pathLst>
                <a:path h="3592322" w="6050407">
                  <a:moveTo>
                    <a:pt x="0" y="0"/>
                  </a:moveTo>
                  <a:lnTo>
                    <a:pt x="0" y="2130171"/>
                  </a:lnTo>
                  <a:cubicBezTo>
                    <a:pt x="672211" y="2222500"/>
                    <a:pt x="1331849" y="2411603"/>
                    <a:pt x="1911731" y="2764536"/>
                  </a:cubicBezTo>
                  <a:cubicBezTo>
                    <a:pt x="2264664" y="2978785"/>
                    <a:pt x="2579878" y="3260344"/>
                    <a:pt x="2827655" y="3592322"/>
                  </a:cubicBezTo>
                  <a:lnTo>
                    <a:pt x="6050407" y="3592322"/>
                  </a:lnTo>
                  <a:cubicBezTo>
                    <a:pt x="5449570" y="2382266"/>
                    <a:pt x="4231132" y="1537716"/>
                    <a:pt x="2995803" y="945261"/>
                  </a:cubicBezTo>
                  <a:cubicBezTo>
                    <a:pt x="2693162" y="798195"/>
                    <a:pt x="2382393" y="668020"/>
                    <a:pt x="2071370" y="546227"/>
                  </a:cubicBezTo>
                  <a:cubicBezTo>
                    <a:pt x="1516761" y="331851"/>
                    <a:pt x="945388" y="168021"/>
                    <a:pt x="361315" y="67310"/>
                  </a:cubicBezTo>
                  <a:cubicBezTo>
                    <a:pt x="247777" y="46228"/>
                    <a:pt x="125984" y="20955"/>
                    <a:pt x="0" y="0"/>
                  </a:cubicBezTo>
                  <a:close/>
                </a:path>
              </a:pathLst>
            </a:custGeom>
            <a:solidFill>
              <a:srgbClr val="FFFCEC"/>
            </a:solidFill>
          </p:spPr>
        </p:sp>
      </p:grpSp>
      <p:sp>
        <p:nvSpPr>
          <p:cNvPr name="Freeform 8" id="8"/>
          <p:cNvSpPr/>
          <p:nvPr/>
        </p:nvSpPr>
        <p:spPr>
          <a:xfrm flipH="false" flipV="false" rot="0">
            <a:off x="16149863" y="6872114"/>
            <a:ext cx="2750563" cy="2396656"/>
          </a:xfrm>
          <a:custGeom>
            <a:avLst/>
            <a:gdLst/>
            <a:ahLst/>
            <a:cxnLst/>
            <a:rect r="r" b="b" t="t" l="l"/>
            <a:pathLst>
              <a:path h="2396656" w="2750563">
                <a:moveTo>
                  <a:pt x="0" y="0"/>
                </a:moveTo>
                <a:lnTo>
                  <a:pt x="2750562" y="0"/>
                </a:lnTo>
                <a:lnTo>
                  <a:pt x="2750562" y="2396656"/>
                </a:lnTo>
                <a:lnTo>
                  <a:pt x="0" y="2396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31821" y="-1485010"/>
            <a:ext cx="4987602" cy="4379637"/>
          </a:xfrm>
          <a:custGeom>
            <a:avLst/>
            <a:gdLst/>
            <a:ahLst/>
            <a:cxnLst/>
            <a:rect r="r" b="b" t="t" l="l"/>
            <a:pathLst>
              <a:path h="4379637" w="4987602">
                <a:moveTo>
                  <a:pt x="0" y="0"/>
                </a:moveTo>
                <a:lnTo>
                  <a:pt x="4987602" y="0"/>
                </a:lnTo>
                <a:lnTo>
                  <a:pt x="4987602" y="4379638"/>
                </a:lnTo>
                <a:lnTo>
                  <a:pt x="0" y="43796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069330" y="4826977"/>
            <a:ext cx="8153658" cy="7811641"/>
          </a:xfrm>
          <a:custGeom>
            <a:avLst/>
            <a:gdLst/>
            <a:ahLst/>
            <a:cxnLst/>
            <a:rect r="r" b="b" t="t" l="l"/>
            <a:pathLst>
              <a:path h="7811641" w="8153658">
                <a:moveTo>
                  <a:pt x="0" y="0"/>
                </a:moveTo>
                <a:lnTo>
                  <a:pt x="8153658" y="0"/>
                </a:lnTo>
                <a:lnTo>
                  <a:pt x="8153658" y="7811640"/>
                </a:lnTo>
                <a:lnTo>
                  <a:pt x="0" y="78116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89845" y="61229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333726" y="8596400"/>
            <a:ext cx="10258274" cy="1690790"/>
          </a:xfrm>
          <a:custGeom>
            <a:avLst/>
            <a:gdLst/>
            <a:ahLst/>
            <a:cxnLst/>
            <a:rect r="r" b="b" t="t" l="l"/>
            <a:pathLst>
              <a:path h="1690790" w="10258274">
                <a:moveTo>
                  <a:pt x="0" y="0"/>
                </a:moveTo>
                <a:lnTo>
                  <a:pt x="10258274" y="0"/>
                </a:lnTo>
                <a:lnTo>
                  <a:pt x="10258274" y="1690790"/>
                </a:lnTo>
                <a:lnTo>
                  <a:pt x="0" y="16907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058130" y="8204036"/>
            <a:ext cx="5403260" cy="4311228"/>
          </a:xfrm>
          <a:custGeom>
            <a:avLst/>
            <a:gdLst/>
            <a:ahLst/>
            <a:cxnLst/>
            <a:rect r="r" b="b" t="t" l="l"/>
            <a:pathLst>
              <a:path h="4311228" w="5403260">
                <a:moveTo>
                  <a:pt x="0" y="0"/>
                </a:moveTo>
                <a:lnTo>
                  <a:pt x="5403260" y="0"/>
                </a:lnTo>
                <a:lnTo>
                  <a:pt x="5403260" y="4311228"/>
                </a:lnTo>
                <a:lnTo>
                  <a:pt x="0" y="431122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7935153" y="3844308"/>
            <a:ext cx="5875591" cy="2533650"/>
          </a:xfrm>
          <a:prstGeom prst="rect">
            <a:avLst/>
          </a:prstGeom>
        </p:spPr>
        <p:txBody>
          <a:bodyPr anchor="t" rtlCol="false" tIns="0" lIns="0" bIns="0" rIns="0">
            <a:spAutoFit/>
          </a:bodyPr>
          <a:lstStyle/>
          <a:p>
            <a:pPr algn="l">
              <a:lnSpc>
                <a:spcPts val="20699"/>
              </a:lnSpc>
            </a:pPr>
            <a:r>
              <a:rPr lang="en-US" sz="15000">
                <a:solidFill>
                  <a:srgbClr val="FFFCEC"/>
                </a:solidFill>
                <a:latin typeface="Calistoga"/>
                <a:ea typeface="Calistoga"/>
                <a:cs typeface="Calistoga"/>
                <a:sym typeface="Calistoga"/>
              </a:rPr>
              <a:t>Admin</a:t>
            </a:r>
          </a:p>
        </p:txBody>
      </p:sp>
      <p:sp>
        <p:nvSpPr>
          <p:cNvPr name="TextBox 15" id="15"/>
          <p:cNvSpPr txBox="true"/>
          <p:nvPr/>
        </p:nvSpPr>
        <p:spPr>
          <a:xfrm rot="0">
            <a:off x="4477256" y="3559511"/>
            <a:ext cx="2733841" cy="3046095"/>
          </a:xfrm>
          <a:prstGeom prst="rect">
            <a:avLst/>
          </a:prstGeom>
        </p:spPr>
        <p:txBody>
          <a:bodyPr anchor="t" rtlCol="false" tIns="0" lIns="0" bIns="0" rIns="0">
            <a:spAutoFit/>
          </a:bodyPr>
          <a:lstStyle/>
          <a:p>
            <a:pPr algn="r">
              <a:lnSpc>
                <a:spcPts val="24839"/>
              </a:lnSpc>
            </a:pPr>
            <a:r>
              <a:rPr lang="en-US" sz="18000">
                <a:solidFill>
                  <a:srgbClr val="FFFCEC"/>
                </a:solidFill>
                <a:latin typeface="Calistoga"/>
                <a:ea typeface="Calistoga"/>
                <a:cs typeface="Calistoga"/>
                <a:sym typeface="Calistoga"/>
              </a:rPr>
              <a:t>10</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474609">
            <a:off x="14119534" y="4898892"/>
            <a:ext cx="3392152" cy="3976675"/>
          </a:xfrm>
          <a:custGeom>
            <a:avLst/>
            <a:gdLst/>
            <a:ahLst/>
            <a:cxnLst/>
            <a:rect r="r" b="b" t="t" l="l"/>
            <a:pathLst>
              <a:path h="3976675" w="3392152">
                <a:moveTo>
                  <a:pt x="0" y="0"/>
                </a:moveTo>
                <a:lnTo>
                  <a:pt x="3392152" y="0"/>
                </a:lnTo>
                <a:lnTo>
                  <a:pt x="3392152" y="3976675"/>
                </a:lnTo>
                <a:lnTo>
                  <a:pt x="0" y="3976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929409" y="6987958"/>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21118" y="6671651"/>
            <a:ext cx="2747420" cy="4077198"/>
          </a:xfrm>
          <a:custGeom>
            <a:avLst/>
            <a:gdLst/>
            <a:ahLst/>
            <a:cxnLst/>
            <a:rect r="r" b="b" t="t" l="l"/>
            <a:pathLst>
              <a:path h="4077198" w="2747420">
                <a:moveTo>
                  <a:pt x="0" y="0"/>
                </a:moveTo>
                <a:lnTo>
                  <a:pt x="2747421" y="0"/>
                </a:lnTo>
                <a:lnTo>
                  <a:pt x="2747421"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819995" y="3143450"/>
            <a:ext cx="8791887" cy="4000100"/>
          </a:xfrm>
          <a:custGeom>
            <a:avLst/>
            <a:gdLst/>
            <a:ahLst/>
            <a:cxnLst/>
            <a:rect r="r" b="b" t="t" l="l"/>
            <a:pathLst>
              <a:path h="4000100" w="8791887">
                <a:moveTo>
                  <a:pt x="0" y="0"/>
                </a:moveTo>
                <a:lnTo>
                  <a:pt x="8791888" y="0"/>
                </a:lnTo>
                <a:lnTo>
                  <a:pt x="8791888" y="4000100"/>
                </a:lnTo>
                <a:lnTo>
                  <a:pt x="0" y="4000100"/>
                </a:lnTo>
                <a:lnTo>
                  <a:pt x="0" y="0"/>
                </a:lnTo>
                <a:close/>
              </a:path>
            </a:pathLst>
          </a:custGeom>
          <a:blipFill>
            <a:blip r:embed="rId19"/>
            <a:stretch>
              <a:fillRect l="0" t="0" r="0" b="0"/>
            </a:stretch>
          </a:blipFill>
        </p:spPr>
      </p:sp>
      <p:sp>
        <p:nvSpPr>
          <p:cNvPr name="TextBox 16" id="16"/>
          <p:cNvSpPr txBox="true"/>
          <p:nvPr/>
        </p:nvSpPr>
        <p:spPr>
          <a:xfrm rot="0">
            <a:off x="567254" y="1634564"/>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Admin</a:t>
            </a:r>
          </a:p>
        </p:txBody>
      </p:sp>
      <p:sp>
        <p:nvSpPr>
          <p:cNvPr name="TextBox 17" id="17"/>
          <p:cNvSpPr txBox="true"/>
          <p:nvPr/>
        </p:nvSpPr>
        <p:spPr>
          <a:xfrm rot="0">
            <a:off x="1626757" y="3778398"/>
            <a:ext cx="6316287" cy="3108832"/>
          </a:xfrm>
          <a:prstGeom prst="rect">
            <a:avLst/>
          </a:prstGeom>
        </p:spPr>
        <p:txBody>
          <a:bodyPr anchor="t" rtlCol="false" tIns="0" lIns="0" bIns="0" rIns="0">
            <a:spAutoFit/>
          </a:bodyPr>
          <a:lstStyle/>
          <a:p>
            <a:pPr algn="just">
              <a:lnSpc>
                <a:spcPts val="3586"/>
              </a:lnSpc>
            </a:pPr>
            <a:r>
              <a:rPr lang="en-US" sz="2200">
                <a:solidFill>
                  <a:srgbClr val="FFFCEC"/>
                </a:solidFill>
                <a:latin typeface="Solway"/>
                <a:ea typeface="Solway"/>
                <a:cs typeface="Solway"/>
                <a:sym typeface="Solway"/>
              </a:rPr>
              <a:t>Gambar disamping merupakan halaman website admin. Admin dapat melihat informasi user terkait username dan email yang digunakan. Admin juga dapat menentukan role pengguna berupa user atau admin. Selain itu, admin juga dapat menghapus akun user.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9D2B7"/>
        </a:solidFill>
      </p:bgPr>
    </p:bg>
    <p:spTree>
      <p:nvGrpSpPr>
        <p:cNvPr id="1" name=""/>
        <p:cNvGrpSpPr/>
        <p:nvPr/>
      </p:nvGrpSpPr>
      <p:grpSpPr>
        <a:xfrm>
          <a:off x="0" y="0"/>
          <a:ext cx="0" cy="0"/>
          <a:chOff x="0" y="0"/>
          <a:chExt cx="0" cy="0"/>
        </a:xfrm>
      </p:grpSpPr>
      <p:sp>
        <p:nvSpPr>
          <p:cNvPr name="Freeform 2" id="2"/>
          <p:cNvSpPr/>
          <p:nvPr/>
        </p:nvSpPr>
        <p:spPr>
          <a:xfrm flipH="false" flipV="false" rot="0">
            <a:off x="15817702" y="581236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118161" y="7844876"/>
            <a:ext cx="5420186" cy="5176949"/>
          </a:xfrm>
          <a:custGeom>
            <a:avLst/>
            <a:gdLst/>
            <a:ahLst/>
            <a:cxnLst/>
            <a:rect r="r" b="b" t="t" l="l"/>
            <a:pathLst>
              <a:path h="5176949" w="5420186">
                <a:moveTo>
                  <a:pt x="0" y="0"/>
                </a:moveTo>
                <a:lnTo>
                  <a:pt x="5420186" y="0"/>
                </a:lnTo>
                <a:lnTo>
                  <a:pt x="5420186" y="5176948"/>
                </a:lnTo>
                <a:lnTo>
                  <a:pt x="0" y="5176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5400000">
            <a:off x="-1514780" y="8493904"/>
            <a:ext cx="4254250" cy="1287250"/>
            <a:chOff x="0" y="0"/>
            <a:chExt cx="5672333" cy="1716333"/>
          </a:xfrm>
        </p:grpSpPr>
        <p:sp>
          <p:nvSpPr>
            <p:cNvPr name="Freeform 5" id="5"/>
            <p:cNvSpPr/>
            <p:nvPr/>
          </p:nvSpPr>
          <p:spPr>
            <a:xfrm flipH="false" flipV="false" rot="0">
              <a:off x="127" y="0"/>
              <a:ext cx="5672201" cy="1716151"/>
            </a:xfrm>
            <a:custGeom>
              <a:avLst/>
              <a:gdLst/>
              <a:ahLst/>
              <a:cxnLst/>
              <a:rect r="r" b="b" t="t" l="l"/>
              <a:pathLst>
                <a:path h="1716151" w="5672201">
                  <a:moveTo>
                    <a:pt x="0" y="0"/>
                  </a:moveTo>
                  <a:lnTo>
                    <a:pt x="0" y="168656"/>
                  </a:lnTo>
                  <a:cubicBezTo>
                    <a:pt x="510667" y="420370"/>
                    <a:pt x="862584" y="911606"/>
                    <a:pt x="1326896" y="1246378"/>
                  </a:cubicBezTo>
                  <a:cubicBezTo>
                    <a:pt x="1341501" y="1258570"/>
                    <a:pt x="1356233" y="1268349"/>
                    <a:pt x="1373378" y="1280541"/>
                  </a:cubicBezTo>
                  <a:cubicBezTo>
                    <a:pt x="1794002" y="1567815"/>
                    <a:pt x="2303526" y="1716151"/>
                    <a:pt x="2812161" y="1716151"/>
                  </a:cubicBezTo>
                  <a:cubicBezTo>
                    <a:pt x="3151505" y="1716151"/>
                    <a:pt x="3490595" y="1650111"/>
                    <a:pt x="3802634" y="1515110"/>
                  </a:cubicBezTo>
                  <a:cubicBezTo>
                    <a:pt x="4482084" y="1221867"/>
                    <a:pt x="4997704" y="649986"/>
                    <a:pt x="5672201" y="346964"/>
                  </a:cubicBezTo>
                  <a:lnTo>
                    <a:pt x="5672201" y="0"/>
                  </a:lnTo>
                  <a:close/>
                </a:path>
              </a:pathLst>
            </a:custGeom>
            <a:solidFill>
              <a:srgbClr val="647766"/>
            </a:solidFill>
          </p:spPr>
        </p:sp>
      </p:grpSp>
      <p:grpSp>
        <p:nvGrpSpPr>
          <p:cNvPr name="Group 6" id="6"/>
          <p:cNvGrpSpPr/>
          <p:nvPr/>
        </p:nvGrpSpPr>
        <p:grpSpPr>
          <a:xfrm rot="-10800000">
            <a:off x="-435982" y="7010400"/>
            <a:ext cx="1862410" cy="1335058"/>
            <a:chOff x="0" y="0"/>
            <a:chExt cx="2483213" cy="1780077"/>
          </a:xfrm>
        </p:grpSpPr>
        <p:sp>
          <p:nvSpPr>
            <p:cNvPr name="Freeform 7" id="7"/>
            <p:cNvSpPr/>
            <p:nvPr/>
          </p:nvSpPr>
          <p:spPr>
            <a:xfrm flipH="false" flipV="false" rot="0">
              <a:off x="0" y="0"/>
              <a:ext cx="2483104" cy="1779905"/>
            </a:xfrm>
            <a:custGeom>
              <a:avLst/>
              <a:gdLst/>
              <a:ahLst/>
              <a:cxnLst/>
              <a:rect r="r" b="b" t="t" l="l"/>
              <a:pathLst>
                <a:path h="1779905" w="2483104">
                  <a:moveTo>
                    <a:pt x="804291" y="127"/>
                  </a:moveTo>
                  <a:cubicBezTo>
                    <a:pt x="558165" y="465963"/>
                    <a:pt x="290068" y="923036"/>
                    <a:pt x="0" y="1362456"/>
                  </a:cubicBezTo>
                  <a:cubicBezTo>
                    <a:pt x="612775" y="1639443"/>
                    <a:pt x="1274445" y="1779905"/>
                    <a:pt x="1942338" y="1779905"/>
                  </a:cubicBezTo>
                  <a:cubicBezTo>
                    <a:pt x="2122424" y="1779905"/>
                    <a:pt x="2303018" y="1769745"/>
                    <a:pt x="2483104" y="1749171"/>
                  </a:cubicBezTo>
                  <a:lnTo>
                    <a:pt x="2483104" y="729615"/>
                  </a:lnTo>
                  <a:cubicBezTo>
                    <a:pt x="2109597" y="720852"/>
                    <a:pt x="1744853" y="624078"/>
                    <a:pt x="1415161" y="452755"/>
                  </a:cubicBezTo>
                  <a:cubicBezTo>
                    <a:pt x="1186688" y="338455"/>
                    <a:pt x="980059" y="184658"/>
                    <a:pt x="804291" y="0"/>
                  </a:cubicBezTo>
                  <a:close/>
                </a:path>
              </a:pathLst>
            </a:custGeom>
            <a:solidFill>
              <a:srgbClr val="343F36"/>
            </a:solidFill>
          </p:spPr>
        </p:sp>
      </p:grpSp>
      <p:sp>
        <p:nvSpPr>
          <p:cNvPr name="Freeform 8" id="8"/>
          <p:cNvSpPr/>
          <p:nvPr/>
        </p:nvSpPr>
        <p:spPr>
          <a:xfrm flipH="false" flipV="false" rot="0">
            <a:off x="858045" y="826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917297" y="-1967315"/>
            <a:ext cx="7080098" cy="5255084"/>
          </a:xfrm>
          <a:custGeom>
            <a:avLst/>
            <a:gdLst/>
            <a:ahLst/>
            <a:cxnLst/>
            <a:rect r="r" b="b" t="t" l="l"/>
            <a:pathLst>
              <a:path h="5255084" w="7080098">
                <a:moveTo>
                  <a:pt x="0" y="0"/>
                </a:moveTo>
                <a:lnTo>
                  <a:pt x="7080098" y="0"/>
                </a:lnTo>
                <a:lnTo>
                  <a:pt x="7080098" y="5255084"/>
                </a:lnTo>
                <a:lnTo>
                  <a:pt x="0" y="52550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880866" y="-97946"/>
            <a:ext cx="2642034" cy="2061100"/>
          </a:xfrm>
          <a:custGeom>
            <a:avLst/>
            <a:gdLst/>
            <a:ahLst/>
            <a:cxnLst/>
            <a:rect r="r" b="b" t="t" l="l"/>
            <a:pathLst>
              <a:path h="2061100" w="2642034">
                <a:moveTo>
                  <a:pt x="0" y="0"/>
                </a:moveTo>
                <a:lnTo>
                  <a:pt x="2642034" y="0"/>
                </a:lnTo>
                <a:lnTo>
                  <a:pt x="2642034" y="2061100"/>
                </a:lnTo>
                <a:lnTo>
                  <a:pt x="0" y="20611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04647" y="2181962"/>
            <a:ext cx="2777678" cy="1584098"/>
          </a:xfrm>
          <a:custGeom>
            <a:avLst/>
            <a:gdLst/>
            <a:ahLst/>
            <a:cxnLst/>
            <a:rect r="r" b="b" t="t" l="l"/>
            <a:pathLst>
              <a:path h="1584098" w="2777678">
                <a:moveTo>
                  <a:pt x="0" y="0"/>
                </a:moveTo>
                <a:lnTo>
                  <a:pt x="2777678" y="0"/>
                </a:lnTo>
                <a:lnTo>
                  <a:pt x="2777678" y="1584098"/>
                </a:lnTo>
                <a:lnTo>
                  <a:pt x="0" y="15840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556065" y="7677929"/>
            <a:ext cx="3055980" cy="4436794"/>
          </a:xfrm>
          <a:custGeom>
            <a:avLst/>
            <a:gdLst/>
            <a:ahLst/>
            <a:cxnLst/>
            <a:rect r="r" b="b" t="t" l="l"/>
            <a:pathLst>
              <a:path h="4436794" w="3055980">
                <a:moveTo>
                  <a:pt x="0" y="0"/>
                </a:moveTo>
                <a:lnTo>
                  <a:pt x="3055980" y="0"/>
                </a:lnTo>
                <a:lnTo>
                  <a:pt x="3055980" y="4436794"/>
                </a:lnTo>
                <a:lnTo>
                  <a:pt x="0" y="44367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5556065" y="-470878"/>
            <a:ext cx="3313890" cy="2477629"/>
          </a:xfrm>
          <a:custGeom>
            <a:avLst/>
            <a:gdLst/>
            <a:ahLst/>
            <a:cxnLst/>
            <a:rect r="r" b="b" t="t" l="l"/>
            <a:pathLst>
              <a:path h="2477629" w="3313890">
                <a:moveTo>
                  <a:pt x="0" y="0"/>
                </a:moveTo>
                <a:lnTo>
                  <a:pt x="3313890" y="0"/>
                </a:lnTo>
                <a:lnTo>
                  <a:pt x="3313890" y="2477628"/>
                </a:lnTo>
                <a:lnTo>
                  <a:pt x="0" y="247762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4973782" y="369262"/>
            <a:ext cx="2185777" cy="1330360"/>
          </a:xfrm>
          <a:custGeom>
            <a:avLst/>
            <a:gdLst/>
            <a:ahLst/>
            <a:cxnLst/>
            <a:rect r="r" b="b" t="t" l="l"/>
            <a:pathLst>
              <a:path h="1330360" w="2185777">
                <a:moveTo>
                  <a:pt x="0" y="0"/>
                </a:moveTo>
                <a:lnTo>
                  <a:pt x="2185777" y="0"/>
                </a:lnTo>
                <a:lnTo>
                  <a:pt x="2185777" y="1330360"/>
                </a:lnTo>
                <a:lnTo>
                  <a:pt x="0" y="13303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4506286" y="1625681"/>
            <a:ext cx="2321968" cy="2696661"/>
          </a:xfrm>
          <a:custGeom>
            <a:avLst/>
            <a:gdLst/>
            <a:ahLst/>
            <a:cxnLst/>
            <a:rect r="r" b="b" t="t" l="l"/>
            <a:pathLst>
              <a:path h="2696661" w="2321968">
                <a:moveTo>
                  <a:pt x="0" y="0"/>
                </a:moveTo>
                <a:lnTo>
                  <a:pt x="2321968" y="0"/>
                </a:lnTo>
                <a:lnTo>
                  <a:pt x="2321968" y="2696661"/>
                </a:lnTo>
                <a:lnTo>
                  <a:pt x="0" y="269666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16" id="16"/>
          <p:cNvGrpSpPr/>
          <p:nvPr/>
        </p:nvGrpSpPr>
        <p:grpSpPr>
          <a:xfrm rot="0">
            <a:off x="13363864" y="6456803"/>
            <a:ext cx="248908" cy="248908"/>
            <a:chOff x="0" y="0"/>
            <a:chExt cx="331877" cy="331877"/>
          </a:xfrm>
        </p:grpSpPr>
        <p:sp>
          <p:nvSpPr>
            <p:cNvPr name="Freeform 17" id="17"/>
            <p:cNvSpPr/>
            <p:nvPr/>
          </p:nvSpPr>
          <p:spPr>
            <a:xfrm flipH="false" flipV="false" rot="0">
              <a:off x="12700" y="12700"/>
              <a:ext cx="312039" cy="312166"/>
            </a:xfrm>
            <a:custGeom>
              <a:avLst/>
              <a:gdLst/>
              <a:ahLst/>
              <a:cxnLst/>
              <a:rect r="r" b="b" t="t" l="l"/>
              <a:pathLst>
                <a:path h="312166" w="312039">
                  <a:moveTo>
                    <a:pt x="0" y="156083"/>
                  </a:moveTo>
                  <a:cubicBezTo>
                    <a:pt x="0" y="69850"/>
                    <a:pt x="69850" y="0"/>
                    <a:pt x="156083" y="0"/>
                  </a:cubicBezTo>
                  <a:cubicBezTo>
                    <a:pt x="242316" y="0"/>
                    <a:pt x="312039" y="69850"/>
                    <a:pt x="312039" y="156083"/>
                  </a:cubicBezTo>
                  <a:cubicBezTo>
                    <a:pt x="312039" y="242316"/>
                    <a:pt x="242189" y="312166"/>
                    <a:pt x="155956" y="312166"/>
                  </a:cubicBezTo>
                  <a:cubicBezTo>
                    <a:pt x="69723" y="312166"/>
                    <a:pt x="0" y="242189"/>
                    <a:pt x="0" y="156083"/>
                  </a:cubicBezTo>
                  <a:close/>
                </a:path>
              </a:pathLst>
            </a:custGeom>
            <a:solidFill>
              <a:srgbClr val="FFFCEC"/>
            </a:solidFill>
          </p:spPr>
        </p:sp>
        <p:sp>
          <p:nvSpPr>
            <p:cNvPr name="Freeform 18" id="18"/>
            <p:cNvSpPr/>
            <p:nvPr/>
          </p:nvSpPr>
          <p:spPr>
            <a:xfrm flipH="false" flipV="false" rot="0">
              <a:off x="0" y="0"/>
              <a:ext cx="337566" cy="337566"/>
            </a:xfrm>
            <a:custGeom>
              <a:avLst/>
              <a:gdLst/>
              <a:ahLst/>
              <a:cxnLst/>
              <a:rect r="r" b="b" t="t" l="l"/>
              <a:pathLst>
                <a:path h="337566" w="337566">
                  <a:moveTo>
                    <a:pt x="0" y="168783"/>
                  </a:moveTo>
                  <a:cubicBezTo>
                    <a:pt x="0" y="75565"/>
                    <a:pt x="75565" y="0"/>
                    <a:pt x="168783" y="0"/>
                  </a:cubicBezTo>
                  <a:lnTo>
                    <a:pt x="168783" y="12700"/>
                  </a:lnTo>
                  <a:lnTo>
                    <a:pt x="168783" y="0"/>
                  </a:lnTo>
                  <a:cubicBezTo>
                    <a:pt x="262001" y="0"/>
                    <a:pt x="337566" y="75565"/>
                    <a:pt x="337566" y="168783"/>
                  </a:cubicBezTo>
                  <a:lnTo>
                    <a:pt x="324866" y="168783"/>
                  </a:lnTo>
                  <a:lnTo>
                    <a:pt x="337566" y="168783"/>
                  </a:lnTo>
                  <a:cubicBezTo>
                    <a:pt x="337566" y="262001"/>
                    <a:pt x="262001" y="337566"/>
                    <a:pt x="168783" y="337566"/>
                  </a:cubicBezTo>
                  <a:lnTo>
                    <a:pt x="168783" y="324866"/>
                  </a:lnTo>
                  <a:lnTo>
                    <a:pt x="168783" y="337566"/>
                  </a:lnTo>
                  <a:cubicBezTo>
                    <a:pt x="75565" y="337439"/>
                    <a:pt x="0" y="261874"/>
                    <a:pt x="0" y="168783"/>
                  </a:cubicBezTo>
                  <a:lnTo>
                    <a:pt x="12700" y="168783"/>
                  </a:lnTo>
                  <a:lnTo>
                    <a:pt x="25400" y="168783"/>
                  </a:lnTo>
                  <a:lnTo>
                    <a:pt x="12700" y="168783"/>
                  </a:lnTo>
                  <a:lnTo>
                    <a:pt x="0" y="168783"/>
                  </a:lnTo>
                  <a:moveTo>
                    <a:pt x="25400" y="168783"/>
                  </a:moveTo>
                  <a:cubicBezTo>
                    <a:pt x="25400" y="175768"/>
                    <a:pt x="19685" y="181483"/>
                    <a:pt x="12700" y="181483"/>
                  </a:cubicBezTo>
                  <a:cubicBezTo>
                    <a:pt x="5715" y="181483"/>
                    <a:pt x="0" y="175768"/>
                    <a:pt x="0" y="168783"/>
                  </a:cubicBezTo>
                  <a:cubicBezTo>
                    <a:pt x="0" y="161798"/>
                    <a:pt x="5715" y="156083"/>
                    <a:pt x="12700" y="156083"/>
                  </a:cubicBezTo>
                  <a:cubicBezTo>
                    <a:pt x="19685" y="156083"/>
                    <a:pt x="25400" y="161798"/>
                    <a:pt x="25400" y="168783"/>
                  </a:cubicBezTo>
                  <a:cubicBezTo>
                    <a:pt x="25400" y="247904"/>
                    <a:pt x="89535" y="312166"/>
                    <a:pt x="168783" y="312166"/>
                  </a:cubicBezTo>
                  <a:cubicBezTo>
                    <a:pt x="248031" y="312166"/>
                    <a:pt x="312166" y="248031"/>
                    <a:pt x="312166" y="168783"/>
                  </a:cubicBezTo>
                  <a:cubicBezTo>
                    <a:pt x="312166" y="89535"/>
                    <a:pt x="247904" y="25400"/>
                    <a:pt x="168783" y="25400"/>
                  </a:cubicBezTo>
                  <a:lnTo>
                    <a:pt x="168783" y="12700"/>
                  </a:lnTo>
                  <a:lnTo>
                    <a:pt x="168783" y="25400"/>
                  </a:lnTo>
                  <a:cubicBezTo>
                    <a:pt x="89535" y="25400"/>
                    <a:pt x="25400" y="89535"/>
                    <a:pt x="25400" y="168783"/>
                  </a:cubicBezTo>
                  <a:close/>
                </a:path>
              </a:pathLst>
            </a:custGeom>
            <a:solidFill>
              <a:srgbClr val="647766"/>
            </a:solidFill>
          </p:spPr>
        </p:sp>
      </p:grpSp>
      <p:grpSp>
        <p:nvGrpSpPr>
          <p:cNvPr name="Group 19" id="19"/>
          <p:cNvGrpSpPr/>
          <p:nvPr/>
        </p:nvGrpSpPr>
        <p:grpSpPr>
          <a:xfrm rot="0">
            <a:off x="10280483" y="3287769"/>
            <a:ext cx="6978817" cy="5489364"/>
            <a:chOff x="0" y="0"/>
            <a:chExt cx="9305089" cy="7319152"/>
          </a:xfrm>
        </p:grpSpPr>
        <p:sp>
          <p:nvSpPr>
            <p:cNvPr name="Freeform 20" id="20"/>
            <p:cNvSpPr/>
            <p:nvPr/>
          </p:nvSpPr>
          <p:spPr>
            <a:xfrm flipH="false" flipV="false" rot="0">
              <a:off x="2962536" y="6261004"/>
              <a:ext cx="3380265" cy="1058147"/>
            </a:xfrm>
            <a:custGeom>
              <a:avLst/>
              <a:gdLst/>
              <a:ahLst/>
              <a:cxnLst/>
              <a:rect r="r" b="b" t="t" l="l"/>
              <a:pathLst>
                <a:path h="1058147" w="3380265">
                  <a:moveTo>
                    <a:pt x="0" y="0"/>
                  </a:moveTo>
                  <a:lnTo>
                    <a:pt x="3380264" y="0"/>
                  </a:lnTo>
                  <a:lnTo>
                    <a:pt x="3380264" y="1058148"/>
                  </a:lnTo>
                  <a:lnTo>
                    <a:pt x="0" y="105814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21" id="21"/>
            <p:cNvGrpSpPr/>
            <p:nvPr/>
          </p:nvGrpSpPr>
          <p:grpSpPr>
            <a:xfrm rot="0">
              <a:off x="16581" y="0"/>
              <a:ext cx="9271927" cy="6305053"/>
              <a:chOff x="0" y="0"/>
              <a:chExt cx="7868518" cy="5350713"/>
            </a:xfrm>
          </p:grpSpPr>
          <p:sp>
            <p:nvSpPr>
              <p:cNvPr name="Freeform 22" id="22"/>
              <p:cNvSpPr/>
              <p:nvPr/>
            </p:nvSpPr>
            <p:spPr>
              <a:xfrm flipH="false" flipV="false" rot="0">
                <a:off x="0" y="0"/>
                <a:ext cx="7868539" cy="5350764"/>
              </a:xfrm>
              <a:custGeom>
                <a:avLst/>
                <a:gdLst/>
                <a:ahLst/>
                <a:cxnLst/>
                <a:rect r="r" b="b" t="t" l="l"/>
                <a:pathLst>
                  <a:path h="5350764" w="7868539">
                    <a:moveTo>
                      <a:pt x="0" y="0"/>
                    </a:moveTo>
                    <a:lnTo>
                      <a:pt x="7868539" y="0"/>
                    </a:lnTo>
                    <a:lnTo>
                      <a:pt x="7868539" y="5350764"/>
                    </a:lnTo>
                    <a:lnTo>
                      <a:pt x="0" y="5350764"/>
                    </a:lnTo>
                    <a:close/>
                  </a:path>
                </a:pathLst>
              </a:custGeom>
              <a:solidFill>
                <a:srgbClr val="FFFCEC"/>
              </a:solidFill>
            </p:spPr>
          </p:sp>
        </p:grpSp>
        <p:sp>
          <p:nvSpPr>
            <p:cNvPr name="AutoShape 23" id="23"/>
            <p:cNvSpPr/>
            <p:nvPr/>
          </p:nvSpPr>
          <p:spPr>
            <a:xfrm rot="8618">
              <a:off x="4" y="5504810"/>
              <a:ext cx="9305080" cy="0"/>
            </a:xfrm>
            <a:prstGeom prst="line">
              <a:avLst/>
            </a:prstGeom>
            <a:ln cap="rnd" w="14965">
              <a:solidFill>
                <a:srgbClr val="647766"/>
              </a:solidFill>
              <a:prstDash val="solid"/>
              <a:headEnd type="none" len="sm" w="sm"/>
              <a:tailEnd type="none" len="sm" w="sm"/>
            </a:ln>
          </p:spPr>
        </p:sp>
      </p:grpSp>
      <p:sp>
        <p:nvSpPr>
          <p:cNvPr name="Freeform 24" id="24"/>
          <p:cNvSpPr/>
          <p:nvPr/>
        </p:nvSpPr>
        <p:spPr>
          <a:xfrm flipH="false" flipV="false" rot="0">
            <a:off x="10509633" y="3766060"/>
            <a:ext cx="6520518" cy="3173159"/>
          </a:xfrm>
          <a:custGeom>
            <a:avLst/>
            <a:gdLst/>
            <a:ahLst/>
            <a:cxnLst/>
            <a:rect r="r" b="b" t="t" l="l"/>
            <a:pathLst>
              <a:path h="3173159" w="6520518">
                <a:moveTo>
                  <a:pt x="0" y="0"/>
                </a:moveTo>
                <a:lnTo>
                  <a:pt x="6520518" y="0"/>
                </a:lnTo>
                <a:lnTo>
                  <a:pt x="6520518" y="3173160"/>
                </a:lnTo>
                <a:lnTo>
                  <a:pt x="0" y="3173160"/>
                </a:lnTo>
                <a:lnTo>
                  <a:pt x="0" y="0"/>
                </a:lnTo>
                <a:close/>
              </a:path>
            </a:pathLst>
          </a:custGeom>
          <a:blipFill>
            <a:blip r:embed="rId25"/>
            <a:stretch>
              <a:fillRect l="0" t="0" r="0" b="0"/>
            </a:stretch>
          </a:blipFill>
        </p:spPr>
      </p:sp>
      <p:sp>
        <p:nvSpPr>
          <p:cNvPr name="TextBox 25" id="25"/>
          <p:cNvSpPr txBox="true"/>
          <p:nvPr/>
        </p:nvSpPr>
        <p:spPr>
          <a:xfrm rot="0">
            <a:off x="5226859" y="1044978"/>
            <a:ext cx="7834282" cy="1095375"/>
          </a:xfrm>
          <a:prstGeom prst="rect">
            <a:avLst/>
          </a:prstGeom>
        </p:spPr>
        <p:txBody>
          <a:bodyPr anchor="t" rtlCol="false" tIns="0" lIns="0" bIns="0" rIns="0">
            <a:spAutoFit/>
          </a:bodyPr>
          <a:lstStyle/>
          <a:p>
            <a:pPr algn="l">
              <a:lnSpc>
                <a:spcPts val="8640"/>
              </a:lnSpc>
            </a:pPr>
            <a:r>
              <a:rPr lang="en-US" sz="7200">
                <a:solidFill>
                  <a:srgbClr val="343F36"/>
                </a:solidFill>
                <a:latin typeface="Calistoga"/>
                <a:ea typeface="Calistoga"/>
                <a:cs typeface="Calistoga"/>
                <a:sym typeface="Calistoga"/>
              </a:rPr>
              <a:t>Deskripsi Aplikasi</a:t>
            </a:r>
          </a:p>
        </p:txBody>
      </p:sp>
      <p:sp>
        <p:nvSpPr>
          <p:cNvPr name="TextBox 26" id="26"/>
          <p:cNvSpPr txBox="true"/>
          <p:nvPr/>
        </p:nvSpPr>
        <p:spPr>
          <a:xfrm rot="0">
            <a:off x="2098185" y="3135369"/>
            <a:ext cx="7419085" cy="5295845"/>
          </a:xfrm>
          <a:prstGeom prst="rect">
            <a:avLst/>
          </a:prstGeom>
        </p:spPr>
        <p:txBody>
          <a:bodyPr anchor="t" rtlCol="false" tIns="0" lIns="0" bIns="0" rIns="0">
            <a:spAutoFit/>
          </a:bodyPr>
          <a:lstStyle/>
          <a:p>
            <a:pPr algn="just">
              <a:lnSpc>
                <a:spcPts val="4228"/>
              </a:lnSpc>
            </a:pPr>
            <a:r>
              <a:rPr lang="en-US" sz="2273" spc="113">
                <a:solidFill>
                  <a:srgbClr val="212121"/>
                </a:solidFill>
                <a:latin typeface="Solway Bold"/>
                <a:ea typeface="Solway Bold"/>
                <a:cs typeface="Solway Bold"/>
                <a:sym typeface="Solway Bold"/>
              </a:rPr>
              <a:t>Aplikasi Monitoring Vegetasi</a:t>
            </a:r>
            <a:r>
              <a:rPr lang="en-US" sz="2273" spc="113">
                <a:solidFill>
                  <a:srgbClr val="212121"/>
                </a:solidFill>
                <a:latin typeface="Solway"/>
                <a:ea typeface="Solway"/>
                <a:cs typeface="Solway"/>
                <a:sym typeface="Solway"/>
              </a:rPr>
              <a:t> adalah sebuah platform berbasis web yang dirancang untuk memantau </a:t>
            </a:r>
            <a:r>
              <a:rPr lang="en-US" sz="2273" spc="113">
                <a:solidFill>
                  <a:srgbClr val="212121"/>
                </a:solidFill>
                <a:latin typeface="Solway"/>
                <a:ea typeface="Solway"/>
                <a:cs typeface="Solway"/>
                <a:sym typeface="Solway"/>
              </a:rPr>
              <a:t>dan mengelola data vegetasi di Indonesia, mencakup seluruh provinsi. Aplikasi ini sudah dirancang sebaik mungkin agar menjadi aplikasi yang terstruktur. Aplikasi ini memungkinkan pengguna, mulai dari pemerintah, peneliti, hingga masyarakat umum, untuk mengakses informasi terkini mengenai kondisi vegetasi di berbagai wilayah.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5030800" y="5497300"/>
            <a:ext cx="2031976" cy="2110100"/>
          </a:xfrm>
          <a:custGeom>
            <a:avLst/>
            <a:gdLst/>
            <a:ahLst/>
            <a:cxnLst/>
            <a:rect r="r" b="b" t="t" l="l"/>
            <a:pathLst>
              <a:path h="2110100" w="2031976">
                <a:moveTo>
                  <a:pt x="0" y="0"/>
                </a:moveTo>
                <a:lnTo>
                  <a:pt x="2031976" y="0"/>
                </a:lnTo>
                <a:lnTo>
                  <a:pt x="2031976" y="2110100"/>
                </a:lnTo>
                <a:lnTo>
                  <a:pt x="0" y="21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636400" y="4011600"/>
            <a:ext cx="2031976" cy="2110100"/>
          </a:xfrm>
          <a:custGeom>
            <a:avLst/>
            <a:gdLst/>
            <a:ahLst/>
            <a:cxnLst/>
            <a:rect r="r" b="b" t="t" l="l"/>
            <a:pathLst>
              <a:path h="2110100" w="2031976">
                <a:moveTo>
                  <a:pt x="0" y="0"/>
                </a:moveTo>
                <a:lnTo>
                  <a:pt x="2031976" y="0"/>
                </a:lnTo>
                <a:lnTo>
                  <a:pt x="2031976" y="2110100"/>
                </a:lnTo>
                <a:lnTo>
                  <a:pt x="0" y="211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08507" y="7554070"/>
            <a:ext cx="4151316" cy="3072353"/>
          </a:xfrm>
          <a:custGeom>
            <a:avLst/>
            <a:gdLst/>
            <a:ahLst/>
            <a:cxnLst/>
            <a:rect r="r" b="b" t="t" l="l"/>
            <a:pathLst>
              <a:path h="3072353" w="4151316">
                <a:moveTo>
                  <a:pt x="0" y="0"/>
                </a:moveTo>
                <a:lnTo>
                  <a:pt x="4151316" y="0"/>
                </a:lnTo>
                <a:lnTo>
                  <a:pt x="4151316" y="3072352"/>
                </a:lnTo>
                <a:lnTo>
                  <a:pt x="0" y="3072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652" y="832909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48571" y="6065928"/>
            <a:ext cx="7284974" cy="6484247"/>
          </a:xfrm>
          <a:custGeom>
            <a:avLst/>
            <a:gdLst/>
            <a:ahLst/>
            <a:cxnLst/>
            <a:rect r="r" b="b" t="t" l="l"/>
            <a:pathLst>
              <a:path h="6484247" w="7284974">
                <a:moveTo>
                  <a:pt x="0" y="0"/>
                </a:moveTo>
                <a:lnTo>
                  <a:pt x="7284974" y="0"/>
                </a:lnTo>
                <a:lnTo>
                  <a:pt x="7284974" y="6484248"/>
                </a:lnTo>
                <a:lnTo>
                  <a:pt x="0" y="64842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796798" y="-2503881"/>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814967" y="492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15314104" y="-126496"/>
            <a:ext cx="2882048" cy="657086"/>
            <a:chOff x="0" y="0"/>
            <a:chExt cx="3842731" cy="876115"/>
          </a:xfrm>
        </p:grpSpPr>
        <p:sp>
          <p:nvSpPr>
            <p:cNvPr name="Freeform 10" id="10"/>
            <p:cNvSpPr/>
            <p:nvPr/>
          </p:nvSpPr>
          <p:spPr>
            <a:xfrm flipH="false" flipV="false" rot="0">
              <a:off x="0" y="0"/>
              <a:ext cx="3842766" cy="876046"/>
            </a:xfrm>
            <a:custGeom>
              <a:avLst/>
              <a:gdLst/>
              <a:ahLst/>
              <a:cxnLst/>
              <a:rect r="r" b="b" t="t" l="l"/>
              <a:pathLst>
                <a:path h="876046" w="3842766">
                  <a:moveTo>
                    <a:pt x="0" y="0"/>
                  </a:moveTo>
                  <a:cubicBezTo>
                    <a:pt x="68326" y="99314"/>
                    <a:pt x="130429" y="198755"/>
                    <a:pt x="198628" y="298069"/>
                  </a:cubicBezTo>
                  <a:cubicBezTo>
                    <a:pt x="242189" y="366268"/>
                    <a:pt x="285623" y="434594"/>
                    <a:pt x="332105" y="499745"/>
                  </a:cubicBezTo>
                  <a:cubicBezTo>
                    <a:pt x="425196" y="639445"/>
                    <a:pt x="524510" y="785368"/>
                    <a:pt x="682879" y="844296"/>
                  </a:cubicBezTo>
                  <a:cubicBezTo>
                    <a:pt x="751205" y="869188"/>
                    <a:pt x="823595" y="876046"/>
                    <a:pt x="896493" y="876046"/>
                  </a:cubicBezTo>
                  <a:cubicBezTo>
                    <a:pt x="932942" y="876046"/>
                    <a:pt x="969518" y="874395"/>
                    <a:pt x="1005586" y="872236"/>
                  </a:cubicBezTo>
                  <a:cubicBezTo>
                    <a:pt x="1949323" y="825627"/>
                    <a:pt x="2895981" y="766699"/>
                    <a:pt x="3839464" y="701548"/>
                  </a:cubicBezTo>
                  <a:lnTo>
                    <a:pt x="3842766" y="0"/>
                  </a:lnTo>
                  <a:close/>
                </a:path>
              </a:pathLst>
            </a:custGeom>
            <a:solidFill>
              <a:srgbClr val="FFFCEC"/>
            </a:solidFill>
          </p:spPr>
        </p:sp>
      </p:grpSp>
      <p:grpSp>
        <p:nvGrpSpPr>
          <p:cNvPr name="Group 11" id="11"/>
          <p:cNvGrpSpPr/>
          <p:nvPr/>
        </p:nvGrpSpPr>
        <p:grpSpPr>
          <a:xfrm rot="-6741749">
            <a:off x="-677580" y="193386"/>
            <a:ext cx="2983096" cy="1771244"/>
            <a:chOff x="0" y="0"/>
            <a:chExt cx="3977461" cy="2361659"/>
          </a:xfrm>
        </p:grpSpPr>
        <p:sp>
          <p:nvSpPr>
            <p:cNvPr name="Freeform 12" id="12"/>
            <p:cNvSpPr/>
            <p:nvPr/>
          </p:nvSpPr>
          <p:spPr>
            <a:xfrm flipH="false" flipV="false" rot="0">
              <a:off x="127" y="127"/>
              <a:ext cx="3977259" cy="2361565"/>
            </a:xfrm>
            <a:custGeom>
              <a:avLst/>
              <a:gdLst/>
              <a:ahLst/>
              <a:cxnLst/>
              <a:rect r="r" b="b" t="t" l="l"/>
              <a:pathLst>
                <a:path h="2361565" w="3977259">
                  <a:moveTo>
                    <a:pt x="3977259" y="0"/>
                  </a:moveTo>
                  <a:lnTo>
                    <a:pt x="3977259" y="1400302"/>
                  </a:lnTo>
                  <a:cubicBezTo>
                    <a:pt x="3535299" y="1461008"/>
                    <a:pt x="3101721" y="1585341"/>
                    <a:pt x="2720594" y="1817370"/>
                  </a:cubicBezTo>
                  <a:cubicBezTo>
                    <a:pt x="2488565" y="1958213"/>
                    <a:pt x="2281428" y="2143379"/>
                    <a:pt x="2118487" y="2361565"/>
                  </a:cubicBezTo>
                  <a:lnTo>
                    <a:pt x="0" y="2361565"/>
                  </a:lnTo>
                  <a:cubicBezTo>
                    <a:pt x="394970" y="1566037"/>
                    <a:pt x="1195959" y="1010920"/>
                    <a:pt x="2007870" y="621411"/>
                  </a:cubicBezTo>
                  <a:cubicBezTo>
                    <a:pt x="2206752" y="524764"/>
                    <a:pt x="2411095" y="439166"/>
                    <a:pt x="2615565" y="359029"/>
                  </a:cubicBezTo>
                  <a:cubicBezTo>
                    <a:pt x="2980182" y="218186"/>
                    <a:pt x="3355848" y="110363"/>
                    <a:pt x="3739769" y="44196"/>
                  </a:cubicBezTo>
                  <a:cubicBezTo>
                    <a:pt x="3814318" y="30353"/>
                    <a:pt x="3894455" y="13716"/>
                    <a:pt x="3977259" y="0"/>
                  </a:cubicBezTo>
                  <a:close/>
                </a:path>
              </a:pathLst>
            </a:custGeom>
            <a:solidFill>
              <a:srgbClr val="C9D2B7"/>
            </a:solidFill>
          </p:spPr>
        </p:sp>
      </p:grpSp>
      <p:sp>
        <p:nvSpPr>
          <p:cNvPr name="Freeform 13" id="13"/>
          <p:cNvSpPr/>
          <p:nvPr/>
        </p:nvSpPr>
        <p:spPr>
          <a:xfrm flipH="false" flipV="false" rot="0">
            <a:off x="705828" y="5909673"/>
            <a:ext cx="1956738" cy="2793250"/>
          </a:xfrm>
          <a:custGeom>
            <a:avLst/>
            <a:gdLst/>
            <a:ahLst/>
            <a:cxnLst/>
            <a:rect r="r" b="b" t="t" l="l"/>
            <a:pathLst>
              <a:path h="2793250" w="1956738">
                <a:moveTo>
                  <a:pt x="0" y="0"/>
                </a:moveTo>
                <a:lnTo>
                  <a:pt x="1956739" y="0"/>
                </a:lnTo>
                <a:lnTo>
                  <a:pt x="1956739" y="2793250"/>
                </a:lnTo>
                <a:lnTo>
                  <a:pt x="0" y="2793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7526613" y="-279428"/>
            <a:ext cx="4762486" cy="962948"/>
          </a:xfrm>
          <a:custGeom>
            <a:avLst/>
            <a:gdLst/>
            <a:ahLst/>
            <a:cxnLst/>
            <a:rect r="r" b="b" t="t" l="l"/>
            <a:pathLst>
              <a:path h="962948" w="4762486">
                <a:moveTo>
                  <a:pt x="0" y="0"/>
                </a:moveTo>
                <a:lnTo>
                  <a:pt x="4762486" y="0"/>
                </a:lnTo>
                <a:lnTo>
                  <a:pt x="4762486" y="962948"/>
                </a:lnTo>
                <a:lnTo>
                  <a:pt x="0" y="9629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3092325" y="2631350"/>
            <a:ext cx="12103350" cy="5000625"/>
          </a:xfrm>
          <a:prstGeom prst="rect">
            <a:avLst/>
          </a:prstGeom>
        </p:spPr>
        <p:txBody>
          <a:bodyPr anchor="t" rtlCol="false" tIns="0" lIns="0" bIns="0" rIns="0">
            <a:spAutoFit/>
          </a:bodyPr>
          <a:lstStyle/>
          <a:p>
            <a:pPr algn="ctr">
              <a:lnSpc>
                <a:spcPts val="19199"/>
              </a:lnSpc>
            </a:pPr>
            <a:r>
              <a:rPr lang="en-US" sz="19999">
                <a:solidFill>
                  <a:srgbClr val="FFFCEC"/>
                </a:solidFill>
                <a:latin typeface="Calistoga"/>
                <a:ea typeface="Calistoga"/>
                <a:cs typeface="Calistoga"/>
                <a:sym typeface="Calistoga"/>
              </a:rPr>
              <a:t>Terima 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9D2B7"/>
        </a:solidFill>
      </p:bgPr>
    </p:bg>
    <p:spTree>
      <p:nvGrpSpPr>
        <p:cNvPr id="1" name=""/>
        <p:cNvGrpSpPr/>
        <p:nvPr/>
      </p:nvGrpSpPr>
      <p:grpSpPr>
        <a:xfrm>
          <a:off x="0" y="0"/>
          <a:ext cx="0" cy="0"/>
          <a:chOff x="0" y="0"/>
          <a:chExt cx="0" cy="0"/>
        </a:xfrm>
      </p:grpSpPr>
      <p:grpSp>
        <p:nvGrpSpPr>
          <p:cNvPr name="Group 2" id="2"/>
          <p:cNvGrpSpPr/>
          <p:nvPr/>
        </p:nvGrpSpPr>
        <p:grpSpPr>
          <a:xfrm rot="3446542">
            <a:off x="16729254" y="3364974"/>
            <a:ext cx="2764312" cy="1200804"/>
            <a:chOff x="0" y="0"/>
            <a:chExt cx="3685749" cy="1601072"/>
          </a:xfrm>
        </p:grpSpPr>
        <p:sp>
          <p:nvSpPr>
            <p:cNvPr name="Freeform 3" id="3"/>
            <p:cNvSpPr/>
            <p:nvPr/>
          </p:nvSpPr>
          <p:spPr>
            <a:xfrm flipH="false" flipV="false" rot="0">
              <a:off x="0" y="127"/>
              <a:ext cx="3685667" cy="1600835"/>
            </a:xfrm>
            <a:custGeom>
              <a:avLst/>
              <a:gdLst/>
              <a:ahLst/>
              <a:cxnLst/>
              <a:rect r="r" b="b" t="t" l="l"/>
              <a:pathLst>
                <a:path h="1600835" w="3685667">
                  <a:moveTo>
                    <a:pt x="1193800" y="0"/>
                  </a:moveTo>
                  <a:cubicBezTo>
                    <a:pt x="828548" y="418973"/>
                    <a:pt x="430657" y="830072"/>
                    <a:pt x="0" y="1225423"/>
                  </a:cubicBezTo>
                  <a:cubicBezTo>
                    <a:pt x="909447" y="1474470"/>
                    <a:pt x="1891538" y="1600835"/>
                    <a:pt x="2882900" y="1600835"/>
                  </a:cubicBezTo>
                  <a:cubicBezTo>
                    <a:pt x="3150235" y="1600835"/>
                    <a:pt x="3418332" y="1591691"/>
                    <a:pt x="3685667" y="1573276"/>
                  </a:cubicBezTo>
                  <a:lnTo>
                    <a:pt x="3685667" y="656082"/>
                  </a:lnTo>
                  <a:cubicBezTo>
                    <a:pt x="3131185" y="648208"/>
                    <a:pt x="2589911" y="561213"/>
                    <a:pt x="2100580" y="407162"/>
                  </a:cubicBezTo>
                  <a:cubicBezTo>
                    <a:pt x="1761236" y="304419"/>
                    <a:pt x="1454658" y="165989"/>
                    <a:pt x="1193800" y="0"/>
                  </a:cubicBezTo>
                  <a:close/>
                </a:path>
              </a:pathLst>
            </a:custGeom>
            <a:solidFill>
              <a:srgbClr val="79917C"/>
            </a:solidFill>
          </p:spPr>
        </p:sp>
      </p:grpSp>
      <p:sp>
        <p:nvSpPr>
          <p:cNvPr name="Freeform 4" id="4"/>
          <p:cNvSpPr/>
          <p:nvPr/>
        </p:nvSpPr>
        <p:spPr>
          <a:xfrm flipH="false" flipV="false" rot="0">
            <a:off x="-866399" y="-211810"/>
            <a:ext cx="3145400" cy="2581600"/>
          </a:xfrm>
          <a:custGeom>
            <a:avLst/>
            <a:gdLst/>
            <a:ahLst/>
            <a:cxnLst/>
            <a:rect r="r" b="b" t="t" l="l"/>
            <a:pathLst>
              <a:path h="2581600" w="3145400">
                <a:moveTo>
                  <a:pt x="0" y="0"/>
                </a:moveTo>
                <a:lnTo>
                  <a:pt x="3145400" y="0"/>
                </a:lnTo>
                <a:lnTo>
                  <a:pt x="3145400" y="2581600"/>
                </a:lnTo>
                <a:lnTo>
                  <a:pt x="0" y="25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1990" y="7868695"/>
            <a:ext cx="1956582" cy="2847650"/>
            <a:chOff x="0" y="0"/>
            <a:chExt cx="2608776" cy="3796867"/>
          </a:xfrm>
        </p:grpSpPr>
        <p:sp>
          <p:nvSpPr>
            <p:cNvPr name="Freeform 6" id="6"/>
            <p:cNvSpPr/>
            <p:nvPr/>
          </p:nvSpPr>
          <p:spPr>
            <a:xfrm flipH="false" flipV="false" rot="0">
              <a:off x="0" y="0"/>
              <a:ext cx="2608707" cy="3796919"/>
            </a:xfrm>
            <a:custGeom>
              <a:avLst/>
              <a:gdLst/>
              <a:ahLst/>
              <a:cxnLst/>
              <a:rect r="r" b="b" t="t" l="l"/>
              <a:pathLst>
                <a:path h="3796919" w="2608707">
                  <a:moveTo>
                    <a:pt x="2160778" y="0"/>
                  </a:moveTo>
                  <a:cubicBezTo>
                    <a:pt x="1313180" y="0"/>
                    <a:pt x="512699" y="467233"/>
                    <a:pt x="0" y="1137920"/>
                  </a:cubicBezTo>
                  <a:lnTo>
                    <a:pt x="0" y="3796919"/>
                  </a:lnTo>
                  <a:lnTo>
                    <a:pt x="1014095" y="3796919"/>
                  </a:lnTo>
                  <a:cubicBezTo>
                    <a:pt x="894207" y="3336290"/>
                    <a:pt x="874776" y="2860294"/>
                    <a:pt x="1010158" y="2411349"/>
                  </a:cubicBezTo>
                  <a:cubicBezTo>
                    <a:pt x="1210818" y="1742567"/>
                    <a:pt x="1832356" y="1173734"/>
                    <a:pt x="2521966" y="1173734"/>
                  </a:cubicBezTo>
                  <a:cubicBezTo>
                    <a:pt x="2550795" y="1173734"/>
                    <a:pt x="2579624" y="1174623"/>
                    <a:pt x="2608707" y="1176655"/>
                  </a:cubicBezTo>
                  <a:cubicBezTo>
                    <a:pt x="2426716" y="797306"/>
                    <a:pt x="2279650" y="402590"/>
                    <a:pt x="2171319" y="0"/>
                  </a:cubicBezTo>
                  <a:cubicBezTo>
                    <a:pt x="2167890" y="0"/>
                    <a:pt x="2164334" y="0"/>
                    <a:pt x="2160778" y="0"/>
                  </a:cubicBezTo>
                  <a:close/>
                </a:path>
              </a:pathLst>
            </a:custGeom>
            <a:solidFill>
              <a:srgbClr val="343F36"/>
            </a:solidFill>
          </p:spPr>
        </p:sp>
      </p:grpSp>
      <p:sp>
        <p:nvSpPr>
          <p:cNvPr name="Freeform 7" id="7"/>
          <p:cNvSpPr/>
          <p:nvPr/>
        </p:nvSpPr>
        <p:spPr>
          <a:xfrm flipH="false" flipV="false" rot="0">
            <a:off x="15405275" y="901450"/>
            <a:ext cx="3708050" cy="2716300"/>
          </a:xfrm>
          <a:custGeom>
            <a:avLst/>
            <a:gdLst/>
            <a:ahLst/>
            <a:cxnLst/>
            <a:rect r="r" b="b" t="t" l="l"/>
            <a:pathLst>
              <a:path h="2716300" w="3708050">
                <a:moveTo>
                  <a:pt x="0" y="0"/>
                </a:moveTo>
                <a:lnTo>
                  <a:pt x="3708050" y="0"/>
                </a:lnTo>
                <a:lnTo>
                  <a:pt x="3708050" y="2716300"/>
                </a:lnTo>
                <a:lnTo>
                  <a:pt x="0" y="2716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040500" y="595576"/>
            <a:ext cx="1348726" cy="966828"/>
            <a:chOff x="0" y="0"/>
            <a:chExt cx="1798301" cy="1289104"/>
          </a:xfrm>
        </p:grpSpPr>
        <p:sp>
          <p:nvSpPr>
            <p:cNvPr name="Freeform 9" id="9"/>
            <p:cNvSpPr/>
            <p:nvPr/>
          </p:nvSpPr>
          <p:spPr>
            <a:xfrm flipH="false" flipV="false" rot="0">
              <a:off x="0" y="127"/>
              <a:ext cx="1798193" cy="1288796"/>
            </a:xfrm>
            <a:custGeom>
              <a:avLst/>
              <a:gdLst/>
              <a:ahLst/>
              <a:cxnLst/>
              <a:rect r="r" b="b" t="t" l="l"/>
              <a:pathLst>
                <a:path h="1288796" w="1798193">
                  <a:moveTo>
                    <a:pt x="582422" y="0"/>
                  </a:moveTo>
                  <a:cubicBezTo>
                    <a:pt x="404241" y="337312"/>
                    <a:pt x="210058" y="668274"/>
                    <a:pt x="0" y="986536"/>
                  </a:cubicBezTo>
                  <a:cubicBezTo>
                    <a:pt x="443738" y="1187069"/>
                    <a:pt x="922909" y="1288796"/>
                    <a:pt x="1406525" y="1288796"/>
                  </a:cubicBezTo>
                  <a:cubicBezTo>
                    <a:pt x="1536954" y="1288796"/>
                    <a:pt x="1667764" y="1281430"/>
                    <a:pt x="1798193" y="1266571"/>
                  </a:cubicBezTo>
                  <a:lnTo>
                    <a:pt x="1798193" y="528320"/>
                  </a:lnTo>
                  <a:cubicBezTo>
                    <a:pt x="1527683" y="521970"/>
                    <a:pt x="1263523" y="451866"/>
                    <a:pt x="1024763" y="327914"/>
                  </a:cubicBezTo>
                  <a:cubicBezTo>
                    <a:pt x="859282" y="245110"/>
                    <a:pt x="709803" y="133604"/>
                    <a:pt x="582422" y="0"/>
                  </a:cubicBezTo>
                  <a:close/>
                </a:path>
              </a:pathLst>
            </a:custGeom>
            <a:solidFill>
              <a:srgbClr val="FFFCEC"/>
            </a:solidFill>
          </p:spPr>
        </p:sp>
      </p:grpSp>
      <p:sp>
        <p:nvSpPr>
          <p:cNvPr name="Freeform 10" id="10"/>
          <p:cNvSpPr/>
          <p:nvPr/>
        </p:nvSpPr>
        <p:spPr>
          <a:xfrm flipH="false" flipV="false" rot="0">
            <a:off x="15949093" y="7742488"/>
            <a:ext cx="2378496" cy="2693677"/>
          </a:xfrm>
          <a:custGeom>
            <a:avLst/>
            <a:gdLst/>
            <a:ahLst/>
            <a:cxnLst/>
            <a:rect r="r" b="b" t="t" l="l"/>
            <a:pathLst>
              <a:path h="2693677" w="2378496">
                <a:moveTo>
                  <a:pt x="0" y="0"/>
                </a:moveTo>
                <a:lnTo>
                  <a:pt x="2378496" y="0"/>
                </a:lnTo>
                <a:lnTo>
                  <a:pt x="2378496" y="2693677"/>
                </a:lnTo>
                <a:lnTo>
                  <a:pt x="0" y="2693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6286122" y="-739354"/>
            <a:ext cx="2364215" cy="4683311"/>
          </a:xfrm>
          <a:custGeom>
            <a:avLst/>
            <a:gdLst/>
            <a:ahLst/>
            <a:cxnLst/>
            <a:rect r="r" b="b" t="t" l="l"/>
            <a:pathLst>
              <a:path h="4683311" w="2364215">
                <a:moveTo>
                  <a:pt x="0" y="0"/>
                </a:moveTo>
                <a:lnTo>
                  <a:pt x="2364214" y="0"/>
                </a:lnTo>
                <a:lnTo>
                  <a:pt x="2364214" y="4683310"/>
                </a:lnTo>
                <a:lnTo>
                  <a:pt x="0" y="4683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3075592">
            <a:off x="1786618" y="6516916"/>
            <a:ext cx="1871556" cy="1871556"/>
            <a:chOff x="0" y="0"/>
            <a:chExt cx="2495408" cy="2495408"/>
          </a:xfrm>
        </p:grpSpPr>
        <p:sp>
          <p:nvSpPr>
            <p:cNvPr name="Freeform 13" id="13"/>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grpSp>
        <p:nvGrpSpPr>
          <p:cNvPr name="Group 14" id="14"/>
          <p:cNvGrpSpPr/>
          <p:nvPr/>
        </p:nvGrpSpPr>
        <p:grpSpPr>
          <a:xfrm rot="0">
            <a:off x="1836033" y="6201164"/>
            <a:ext cx="7317078" cy="2284465"/>
            <a:chOff x="0" y="0"/>
            <a:chExt cx="9756104" cy="3045953"/>
          </a:xfrm>
        </p:grpSpPr>
        <p:sp>
          <p:nvSpPr>
            <p:cNvPr name="TextBox 15" id="15"/>
            <p:cNvSpPr txBox="true"/>
            <p:nvPr/>
          </p:nvSpPr>
          <p:spPr>
            <a:xfrm rot="0">
              <a:off x="0" y="819048"/>
              <a:ext cx="2365000" cy="1414100"/>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03</a:t>
              </a:r>
            </a:p>
          </p:txBody>
        </p:sp>
        <p:sp>
          <p:nvSpPr>
            <p:cNvPr name="TextBox 16" id="16"/>
            <p:cNvSpPr txBox="true"/>
            <p:nvPr/>
          </p:nvSpPr>
          <p:spPr>
            <a:xfrm rot="0">
              <a:off x="2763104" y="9525"/>
              <a:ext cx="6993000" cy="9556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Vegetasi</a:t>
              </a:r>
            </a:p>
          </p:txBody>
        </p:sp>
        <p:sp>
          <p:nvSpPr>
            <p:cNvPr name="TextBox 17" id="17"/>
            <p:cNvSpPr txBox="true"/>
            <p:nvPr/>
          </p:nvSpPr>
          <p:spPr>
            <a:xfrm rot="0">
              <a:off x="2750956" y="1106028"/>
              <a:ext cx="6993000" cy="19399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menambah kelas vegetasi dengan menginsertkan kode, jenis, dan warna vegetasi.</a:t>
              </a:r>
            </a:p>
          </p:txBody>
        </p:sp>
      </p:grpSp>
      <p:sp>
        <p:nvSpPr>
          <p:cNvPr name="TextBox 18" id="18"/>
          <p:cNvSpPr txBox="true"/>
          <p:nvPr/>
        </p:nvSpPr>
        <p:spPr>
          <a:xfrm rot="0">
            <a:off x="1556830" y="1028700"/>
            <a:ext cx="15252150" cy="1095375"/>
          </a:xfrm>
          <a:prstGeom prst="rect">
            <a:avLst/>
          </a:prstGeom>
        </p:spPr>
        <p:txBody>
          <a:bodyPr anchor="t" rtlCol="false" tIns="0" lIns="0" bIns="0" rIns="0">
            <a:spAutoFit/>
          </a:bodyPr>
          <a:lstStyle/>
          <a:p>
            <a:pPr algn="ctr">
              <a:lnSpc>
                <a:spcPts val="8640"/>
              </a:lnSpc>
            </a:pPr>
            <a:r>
              <a:rPr lang="en-US" sz="7200">
                <a:solidFill>
                  <a:srgbClr val="343F36"/>
                </a:solidFill>
                <a:latin typeface="Calistoga"/>
                <a:ea typeface="Calistoga"/>
                <a:cs typeface="Calistoga"/>
                <a:sym typeface="Calistoga"/>
              </a:rPr>
              <a:t>List of C</a:t>
            </a:r>
            <a:r>
              <a:rPr lang="en-US" sz="7200">
                <a:solidFill>
                  <a:srgbClr val="343F36"/>
                </a:solidFill>
                <a:latin typeface="Calistoga"/>
                <a:ea typeface="Calistoga"/>
                <a:cs typeface="Calistoga"/>
                <a:sym typeface="Calistoga"/>
              </a:rPr>
              <a:t>ontents</a:t>
            </a:r>
          </a:p>
        </p:txBody>
      </p:sp>
      <p:grpSp>
        <p:nvGrpSpPr>
          <p:cNvPr name="Group 19" id="19"/>
          <p:cNvGrpSpPr/>
          <p:nvPr/>
        </p:nvGrpSpPr>
        <p:grpSpPr>
          <a:xfrm rot="0">
            <a:off x="9029283" y="2937993"/>
            <a:ext cx="2630999" cy="2630999"/>
            <a:chOff x="0" y="0"/>
            <a:chExt cx="3507998" cy="3507998"/>
          </a:xfrm>
        </p:grpSpPr>
        <p:grpSp>
          <p:nvGrpSpPr>
            <p:cNvPr name="Group 20" id="20"/>
            <p:cNvGrpSpPr/>
            <p:nvPr/>
          </p:nvGrpSpPr>
          <p:grpSpPr>
            <a:xfrm rot="-3075592">
              <a:off x="506295" y="506295"/>
              <a:ext cx="2495408" cy="2495408"/>
              <a:chOff x="0" y="0"/>
              <a:chExt cx="2495408" cy="2495408"/>
            </a:xfrm>
          </p:grpSpPr>
          <p:sp>
            <p:nvSpPr>
              <p:cNvPr name="Freeform 21" id="21"/>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2" id="22"/>
            <p:cNvSpPr txBox="true"/>
            <p:nvPr/>
          </p:nvSpPr>
          <p:spPr>
            <a:xfrm rot="0">
              <a:off x="585830" y="908772"/>
              <a:ext cx="2356200" cy="1414100"/>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02</a:t>
              </a:r>
            </a:p>
          </p:txBody>
        </p:sp>
      </p:grpSp>
      <p:sp>
        <p:nvSpPr>
          <p:cNvPr name="TextBox 23" id="23"/>
          <p:cNvSpPr txBox="true"/>
          <p:nvPr/>
        </p:nvSpPr>
        <p:spPr>
          <a:xfrm rot="0">
            <a:off x="11564230" y="2903375"/>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Wilayah</a:t>
            </a:r>
          </a:p>
        </p:txBody>
      </p:sp>
      <p:sp>
        <p:nvSpPr>
          <p:cNvPr name="TextBox 24" id="24"/>
          <p:cNvSpPr txBox="true"/>
          <p:nvPr/>
        </p:nvSpPr>
        <p:spPr>
          <a:xfrm rot="0">
            <a:off x="11564230" y="3686175"/>
            <a:ext cx="5244750" cy="1095375"/>
          </a:xfrm>
          <a:prstGeom prst="rect">
            <a:avLst/>
          </a:prstGeom>
        </p:spPr>
        <p:txBody>
          <a:bodyPr anchor="t" rtlCol="false" tIns="0" lIns="0" bIns="0" rIns="0">
            <a:spAutoFit/>
          </a:bodyPr>
          <a:lstStyle/>
          <a:p>
            <a:pPr algn="just">
              <a:lnSpc>
                <a:spcPts val="2880"/>
              </a:lnSpc>
            </a:pPr>
            <a:r>
              <a:rPr lang="en-US" sz="2400">
                <a:solidFill>
                  <a:srgbClr val="212121"/>
                </a:solidFill>
                <a:latin typeface="Solway"/>
                <a:ea typeface="Solway"/>
                <a:cs typeface="Solway"/>
                <a:sym typeface="Solway"/>
              </a:rPr>
              <a:t>Pada bagian ini, user akan diminta untuk mengisi kode wilayah, nama wilayah, dan luas wilayah</a:t>
            </a:r>
          </a:p>
        </p:txBody>
      </p:sp>
      <p:grpSp>
        <p:nvGrpSpPr>
          <p:cNvPr name="Group 25" id="25"/>
          <p:cNvGrpSpPr/>
          <p:nvPr/>
        </p:nvGrpSpPr>
        <p:grpSpPr>
          <a:xfrm rot="-3075592">
            <a:off x="9409004" y="6516916"/>
            <a:ext cx="1871556" cy="1871556"/>
            <a:chOff x="0" y="0"/>
            <a:chExt cx="2495408" cy="2495408"/>
          </a:xfrm>
        </p:grpSpPr>
        <p:sp>
          <p:nvSpPr>
            <p:cNvPr name="Freeform 26" id="26"/>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7" id="27"/>
          <p:cNvSpPr txBox="true"/>
          <p:nvPr/>
        </p:nvSpPr>
        <p:spPr>
          <a:xfrm rot="0">
            <a:off x="9461211" y="6815454"/>
            <a:ext cx="1767150" cy="10605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04</a:t>
            </a:r>
          </a:p>
        </p:txBody>
      </p:sp>
      <p:sp>
        <p:nvSpPr>
          <p:cNvPr name="TextBox 28" id="28"/>
          <p:cNvSpPr txBox="true"/>
          <p:nvPr/>
        </p:nvSpPr>
        <p:spPr>
          <a:xfrm rot="0">
            <a:off x="11525355" y="6210689"/>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Kelas</a:t>
            </a:r>
          </a:p>
        </p:txBody>
      </p:sp>
      <p:sp>
        <p:nvSpPr>
          <p:cNvPr name="TextBox 29" id="29"/>
          <p:cNvSpPr txBox="true"/>
          <p:nvPr/>
        </p:nvSpPr>
        <p:spPr>
          <a:xfrm rot="0">
            <a:off x="11525355" y="6991739"/>
            <a:ext cx="5244750" cy="14573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akan mengisi kode kelas, nama kelas, dan deskripsi. Kelas ini nantinya akan terhubung dengan tabel lainnnya.</a:t>
            </a:r>
          </a:p>
        </p:txBody>
      </p:sp>
      <p:sp>
        <p:nvSpPr>
          <p:cNvPr name="Freeform 30" id="30"/>
          <p:cNvSpPr/>
          <p:nvPr/>
        </p:nvSpPr>
        <p:spPr>
          <a:xfrm flipH="false" flipV="false" rot="0">
            <a:off x="15291056" y="7162401"/>
            <a:ext cx="3698014" cy="3978498"/>
          </a:xfrm>
          <a:custGeom>
            <a:avLst/>
            <a:gdLst/>
            <a:ahLst/>
            <a:cxnLst/>
            <a:rect r="r" b="b" t="t" l="l"/>
            <a:pathLst>
              <a:path h="3978498" w="3698014">
                <a:moveTo>
                  <a:pt x="0" y="0"/>
                </a:moveTo>
                <a:lnTo>
                  <a:pt x="3698014" y="0"/>
                </a:lnTo>
                <a:lnTo>
                  <a:pt x="3698014" y="3978498"/>
                </a:lnTo>
                <a:lnTo>
                  <a:pt x="0" y="39784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1" id="31"/>
          <p:cNvSpPr txBox="true"/>
          <p:nvPr/>
        </p:nvSpPr>
        <p:spPr>
          <a:xfrm rot="0">
            <a:off x="3875054" y="3686175"/>
            <a:ext cx="5332805" cy="1457325"/>
          </a:xfrm>
          <a:prstGeom prst="rect">
            <a:avLst/>
          </a:prstGeom>
        </p:spPr>
        <p:txBody>
          <a:bodyPr anchor="t" rtlCol="false" tIns="0" lIns="0" bIns="0" rIns="0">
            <a:spAutoFit/>
          </a:bodyPr>
          <a:lstStyle/>
          <a:p>
            <a:pPr algn="l">
              <a:lnSpc>
                <a:spcPts val="2879"/>
              </a:lnSpc>
            </a:pPr>
            <a:r>
              <a:rPr lang="en-US" sz="2400">
                <a:solidFill>
                  <a:srgbClr val="212121"/>
                </a:solidFill>
                <a:latin typeface="Solway"/>
                <a:ea typeface="Solway"/>
                <a:cs typeface="Solway"/>
                <a:sym typeface="Solway"/>
              </a:rPr>
              <a:t>Pada bagian ini user dapat mendaftarkan akun yang akan digunakan, serta login website sesuai akun yang telah didaftarkan</a:t>
            </a:r>
          </a:p>
        </p:txBody>
      </p:sp>
      <p:grpSp>
        <p:nvGrpSpPr>
          <p:cNvPr name="Group 32" id="32"/>
          <p:cNvGrpSpPr/>
          <p:nvPr/>
        </p:nvGrpSpPr>
        <p:grpSpPr>
          <a:xfrm rot="0">
            <a:off x="1406897" y="2937993"/>
            <a:ext cx="2630999" cy="2630999"/>
            <a:chOff x="0" y="0"/>
            <a:chExt cx="3507998" cy="3507998"/>
          </a:xfrm>
        </p:grpSpPr>
        <p:grpSp>
          <p:nvGrpSpPr>
            <p:cNvPr name="Group 33" id="33"/>
            <p:cNvGrpSpPr/>
            <p:nvPr/>
          </p:nvGrpSpPr>
          <p:grpSpPr>
            <a:xfrm rot="-3075592">
              <a:off x="506295" y="506295"/>
              <a:ext cx="2495408" cy="2495408"/>
              <a:chOff x="0" y="0"/>
              <a:chExt cx="2495408" cy="2495408"/>
            </a:xfrm>
          </p:grpSpPr>
          <p:sp>
            <p:nvSpPr>
              <p:cNvPr name="Freeform 34" id="34"/>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35" id="35"/>
            <p:cNvSpPr txBox="true"/>
            <p:nvPr/>
          </p:nvSpPr>
          <p:spPr>
            <a:xfrm rot="0">
              <a:off x="578147" y="908772"/>
              <a:ext cx="2365000" cy="1414100"/>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01</a:t>
              </a:r>
            </a:p>
          </p:txBody>
        </p:sp>
      </p:grpSp>
      <p:sp>
        <p:nvSpPr>
          <p:cNvPr name="TextBox 36" id="36"/>
          <p:cNvSpPr txBox="true"/>
          <p:nvPr/>
        </p:nvSpPr>
        <p:spPr>
          <a:xfrm rot="0">
            <a:off x="3875054" y="2839122"/>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Login/register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9D2B7"/>
        </a:solidFill>
      </p:bgPr>
    </p:bg>
    <p:spTree>
      <p:nvGrpSpPr>
        <p:cNvPr id="1" name=""/>
        <p:cNvGrpSpPr/>
        <p:nvPr/>
      </p:nvGrpSpPr>
      <p:grpSpPr>
        <a:xfrm>
          <a:off x="0" y="0"/>
          <a:ext cx="0" cy="0"/>
          <a:chOff x="0" y="0"/>
          <a:chExt cx="0" cy="0"/>
        </a:xfrm>
      </p:grpSpPr>
      <p:grpSp>
        <p:nvGrpSpPr>
          <p:cNvPr name="Group 2" id="2"/>
          <p:cNvGrpSpPr/>
          <p:nvPr/>
        </p:nvGrpSpPr>
        <p:grpSpPr>
          <a:xfrm rot="3446542">
            <a:off x="16729254" y="3364974"/>
            <a:ext cx="2764312" cy="1200804"/>
            <a:chOff x="0" y="0"/>
            <a:chExt cx="3685749" cy="1601072"/>
          </a:xfrm>
        </p:grpSpPr>
        <p:sp>
          <p:nvSpPr>
            <p:cNvPr name="Freeform 3" id="3"/>
            <p:cNvSpPr/>
            <p:nvPr/>
          </p:nvSpPr>
          <p:spPr>
            <a:xfrm flipH="false" flipV="false" rot="0">
              <a:off x="0" y="127"/>
              <a:ext cx="3685667" cy="1600835"/>
            </a:xfrm>
            <a:custGeom>
              <a:avLst/>
              <a:gdLst/>
              <a:ahLst/>
              <a:cxnLst/>
              <a:rect r="r" b="b" t="t" l="l"/>
              <a:pathLst>
                <a:path h="1600835" w="3685667">
                  <a:moveTo>
                    <a:pt x="1193800" y="0"/>
                  </a:moveTo>
                  <a:cubicBezTo>
                    <a:pt x="828548" y="418973"/>
                    <a:pt x="430657" y="830072"/>
                    <a:pt x="0" y="1225423"/>
                  </a:cubicBezTo>
                  <a:cubicBezTo>
                    <a:pt x="909447" y="1474470"/>
                    <a:pt x="1891538" y="1600835"/>
                    <a:pt x="2882900" y="1600835"/>
                  </a:cubicBezTo>
                  <a:cubicBezTo>
                    <a:pt x="3150235" y="1600835"/>
                    <a:pt x="3418332" y="1591691"/>
                    <a:pt x="3685667" y="1573276"/>
                  </a:cubicBezTo>
                  <a:lnTo>
                    <a:pt x="3685667" y="656082"/>
                  </a:lnTo>
                  <a:cubicBezTo>
                    <a:pt x="3131185" y="648208"/>
                    <a:pt x="2589911" y="561213"/>
                    <a:pt x="2100580" y="407162"/>
                  </a:cubicBezTo>
                  <a:cubicBezTo>
                    <a:pt x="1761236" y="304419"/>
                    <a:pt x="1454658" y="165989"/>
                    <a:pt x="1193800" y="0"/>
                  </a:cubicBezTo>
                  <a:close/>
                </a:path>
              </a:pathLst>
            </a:custGeom>
            <a:solidFill>
              <a:srgbClr val="79917C"/>
            </a:solidFill>
          </p:spPr>
        </p:sp>
      </p:grpSp>
      <p:sp>
        <p:nvSpPr>
          <p:cNvPr name="Freeform 4" id="4"/>
          <p:cNvSpPr/>
          <p:nvPr/>
        </p:nvSpPr>
        <p:spPr>
          <a:xfrm flipH="false" flipV="false" rot="0">
            <a:off x="-866399" y="-211810"/>
            <a:ext cx="3145400" cy="2581600"/>
          </a:xfrm>
          <a:custGeom>
            <a:avLst/>
            <a:gdLst/>
            <a:ahLst/>
            <a:cxnLst/>
            <a:rect r="r" b="b" t="t" l="l"/>
            <a:pathLst>
              <a:path h="2581600" w="3145400">
                <a:moveTo>
                  <a:pt x="0" y="0"/>
                </a:moveTo>
                <a:lnTo>
                  <a:pt x="3145400" y="0"/>
                </a:lnTo>
                <a:lnTo>
                  <a:pt x="3145400" y="2581600"/>
                </a:lnTo>
                <a:lnTo>
                  <a:pt x="0" y="25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1990" y="7868695"/>
            <a:ext cx="1956582" cy="2847650"/>
            <a:chOff x="0" y="0"/>
            <a:chExt cx="2608776" cy="3796867"/>
          </a:xfrm>
        </p:grpSpPr>
        <p:sp>
          <p:nvSpPr>
            <p:cNvPr name="Freeform 6" id="6"/>
            <p:cNvSpPr/>
            <p:nvPr/>
          </p:nvSpPr>
          <p:spPr>
            <a:xfrm flipH="false" flipV="false" rot="0">
              <a:off x="0" y="0"/>
              <a:ext cx="2608707" cy="3796919"/>
            </a:xfrm>
            <a:custGeom>
              <a:avLst/>
              <a:gdLst/>
              <a:ahLst/>
              <a:cxnLst/>
              <a:rect r="r" b="b" t="t" l="l"/>
              <a:pathLst>
                <a:path h="3796919" w="2608707">
                  <a:moveTo>
                    <a:pt x="2160778" y="0"/>
                  </a:moveTo>
                  <a:cubicBezTo>
                    <a:pt x="1313180" y="0"/>
                    <a:pt x="512699" y="467233"/>
                    <a:pt x="0" y="1137920"/>
                  </a:cubicBezTo>
                  <a:lnTo>
                    <a:pt x="0" y="3796919"/>
                  </a:lnTo>
                  <a:lnTo>
                    <a:pt x="1014095" y="3796919"/>
                  </a:lnTo>
                  <a:cubicBezTo>
                    <a:pt x="894207" y="3336290"/>
                    <a:pt x="874776" y="2860294"/>
                    <a:pt x="1010158" y="2411349"/>
                  </a:cubicBezTo>
                  <a:cubicBezTo>
                    <a:pt x="1210818" y="1742567"/>
                    <a:pt x="1832356" y="1173734"/>
                    <a:pt x="2521966" y="1173734"/>
                  </a:cubicBezTo>
                  <a:cubicBezTo>
                    <a:pt x="2550795" y="1173734"/>
                    <a:pt x="2579624" y="1174623"/>
                    <a:pt x="2608707" y="1176655"/>
                  </a:cubicBezTo>
                  <a:cubicBezTo>
                    <a:pt x="2426716" y="797306"/>
                    <a:pt x="2279650" y="402590"/>
                    <a:pt x="2171319" y="0"/>
                  </a:cubicBezTo>
                  <a:cubicBezTo>
                    <a:pt x="2167890" y="0"/>
                    <a:pt x="2164334" y="0"/>
                    <a:pt x="2160778" y="0"/>
                  </a:cubicBezTo>
                  <a:close/>
                </a:path>
              </a:pathLst>
            </a:custGeom>
            <a:solidFill>
              <a:srgbClr val="343F36"/>
            </a:solidFill>
          </p:spPr>
        </p:sp>
      </p:grpSp>
      <p:sp>
        <p:nvSpPr>
          <p:cNvPr name="Freeform 7" id="7"/>
          <p:cNvSpPr/>
          <p:nvPr/>
        </p:nvSpPr>
        <p:spPr>
          <a:xfrm flipH="false" flipV="false" rot="0">
            <a:off x="15405275" y="901450"/>
            <a:ext cx="3708050" cy="2716300"/>
          </a:xfrm>
          <a:custGeom>
            <a:avLst/>
            <a:gdLst/>
            <a:ahLst/>
            <a:cxnLst/>
            <a:rect r="r" b="b" t="t" l="l"/>
            <a:pathLst>
              <a:path h="2716300" w="3708050">
                <a:moveTo>
                  <a:pt x="0" y="0"/>
                </a:moveTo>
                <a:lnTo>
                  <a:pt x="3708050" y="0"/>
                </a:lnTo>
                <a:lnTo>
                  <a:pt x="3708050" y="2716300"/>
                </a:lnTo>
                <a:lnTo>
                  <a:pt x="0" y="2716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040500" y="595576"/>
            <a:ext cx="1348726" cy="966828"/>
            <a:chOff x="0" y="0"/>
            <a:chExt cx="1798301" cy="1289104"/>
          </a:xfrm>
        </p:grpSpPr>
        <p:sp>
          <p:nvSpPr>
            <p:cNvPr name="Freeform 9" id="9"/>
            <p:cNvSpPr/>
            <p:nvPr/>
          </p:nvSpPr>
          <p:spPr>
            <a:xfrm flipH="false" flipV="false" rot="0">
              <a:off x="0" y="127"/>
              <a:ext cx="1798193" cy="1288796"/>
            </a:xfrm>
            <a:custGeom>
              <a:avLst/>
              <a:gdLst/>
              <a:ahLst/>
              <a:cxnLst/>
              <a:rect r="r" b="b" t="t" l="l"/>
              <a:pathLst>
                <a:path h="1288796" w="1798193">
                  <a:moveTo>
                    <a:pt x="582422" y="0"/>
                  </a:moveTo>
                  <a:cubicBezTo>
                    <a:pt x="404241" y="337312"/>
                    <a:pt x="210058" y="668274"/>
                    <a:pt x="0" y="986536"/>
                  </a:cubicBezTo>
                  <a:cubicBezTo>
                    <a:pt x="443738" y="1187069"/>
                    <a:pt x="922909" y="1288796"/>
                    <a:pt x="1406525" y="1288796"/>
                  </a:cubicBezTo>
                  <a:cubicBezTo>
                    <a:pt x="1536954" y="1288796"/>
                    <a:pt x="1667764" y="1281430"/>
                    <a:pt x="1798193" y="1266571"/>
                  </a:cubicBezTo>
                  <a:lnTo>
                    <a:pt x="1798193" y="528320"/>
                  </a:lnTo>
                  <a:cubicBezTo>
                    <a:pt x="1527683" y="521970"/>
                    <a:pt x="1263523" y="451866"/>
                    <a:pt x="1024763" y="327914"/>
                  </a:cubicBezTo>
                  <a:cubicBezTo>
                    <a:pt x="859282" y="245110"/>
                    <a:pt x="709803" y="133604"/>
                    <a:pt x="582422" y="0"/>
                  </a:cubicBezTo>
                  <a:close/>
                </a:path>
              </a:pathLst>
            </a:custGeom>
            <a:solidFill>
              <a:srgbClr val="FFFCEC"/>
            </a:solidFill>
          </p:spPr>
        </p:sp>
      </p:grpSp>
      <p:sp>
        <p:nvSpPr>
          <p:cNvPr name="Freeform 10" id="10"/>
          <p:cNvSpPr/>
          <p:nvPr/>
        </p:nvSpPr>
        <p:spPr>
          <a:xfrm flipH="false" flipV="false" rot="0">
            <a:off x="15949093" y="7742488"/>
            <a:ext cx="2378496" cy="2693677"/>
          </a:xfrm>
          <a:custGeom>
            <a:avLst/>
            <a:gdLst/>
            <a:ahLst/>
            <a:cxnLst/>
            <a:rect r="r" b="b" t="t" l="l"/>
            <a:pathLst>
              <a:path h="2693677" w="2378496">
                <a:moveTo>
                  <a:pt x="0" y="0"/>
                </a:moveTo>
                <a:lnTo>
                  <a:pt x="2378496" y="0"/>
                </a:lnTo>
                <a:lnTo>
                  <a:pt x="2378496" y="2693677"/>
                </a:lnTo>
                <a:lnTo>
                  <a:pt x="0" y="2693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6286122" y="-739354"/>
            <a:ext cx="2364215" cy="4683311"/>
          </a:xfrm>
          <a:custGeom>
            <a:avLst/>
            <a:gdLst/>
            <a:ahLst/>
            <a:cxnLst/>
            <a:rect r="r" b="b" t="t" l="l"/>
            <a:pathLst>
              <a:path h="4683311" w="2364215">
                <a:moveTo>
                  <a:pt x="0" y="0"/>
                </a:moveTo>
                <a:lnTo>
                  <a:pt x="2364214" y="0"/>
                </a:lnTo>
                <a:lnTo>
                  <a:pt x="2364214" y="4683310"/>
                </a:lnTo>
                <a:lnTo>
                  <a:pt x="0" y="4683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3075592">
            <a:off x="9409004" y="6516916"/>
            <a:ext cx="1871556" cy="1871556"/>
            <a:chOff x="0" y="0"/>
            <a:chExt cx="2495408" cy="2495408"/>
          </a:xfrm>
        </p:grpSpPr>
        <p:sp>
          <p:nvSpPr>
            <p:cNvPr name="Freeform 13" id="13"/>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grpSp>
        <p:nvGrpSpPr>
          <p:cNvPr name="Group 14" id="14"/>
          <p:cNvGrpSpPr/>
          <p:nvPr/>
        </p:nvGrpSpPr>
        <p:grpSpPr>
          <a:xfrm rot="-3075592">
            <a:off x="1786618" y="6516916"/>
            <a:ext cx="1871556" cy="1871556"/>
            <a:chOff x="0" y="0"/>
            <a:chExt cx="2495408" cy="2495408"/>
          </a:xfrm>
        </p:grpSpPr>
        <p:sp>
          <p:nvSpPr>
            <p:cNvPr name="Freeform 15" id="15"/>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16" id="16"/>
          <p:cNvSpPr txBox="true"/>
          <p:nvPr/>
        </p:nvSpPr>
        <p:spPr>
          <a:xfrm rot="0">
            <a:off x="1836033" y="6815450"/>
            <a:ext cx="17737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07</a:t>
            </a:r>
          </a:p>
        </p:txBody>
      </p:sp>
      <p:sp>
        <p:nvSpPr>
          <p:cNvPr name="TextBox 17" id="17"/>
          <p:cNvSpPr txBox="true"/>
          <p:nvPr/>
        </p:nvSpPr>
        <p:spPr>
          <a:xfrm rot="0">
            <a:off x="9461211" y="6815454"/>
            <a:ext cx="17671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08</a:t>
            </a:r>
          </a:p>
        </p:txBody>
      </p:sp>
      <p:sp>
        <p:nvSpPr>
          <p:cNvPr name="TextBox 18" id="18"/>
          <p:cNvSpPr txBox="true"/>
          <p:nvPr/>
        </p:nvSpPr>
        <p:spPr>
          <a:xfrm rot="0">
            <a:off x="3908361" y="6210689"/>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Genus</a:t>
            </a:r>
          </a:p>
        </p:txBody>
      </p:sp>
      <p:sp>
        <p:nvSpPr>
          <p:cNvPr name="TextBox 19" id="19"/>
          <p:cNvSpPr txBox="true"/>
          <p:nvPr/>
        </p:nvSpPr>
        <p:spPr>
          <a:xfrm rot="0">
            <a:off x="3908361" y="7009063"/>
            <a:ext cx="5244750" cy="14573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menambah genus dengan menginputkan kode, nama, deskripsi, dan foto genus.</a:t>
            </a:r>
          </a:p>
        </p:txBody>
      </p:sp>
      <p:sp>
        <p:nvSpPr>
          <p:cNvPr name="TextBox 20" id="20"/>
          <p:cNvSpPr txBox="true"/>
          <p:nvPr/>
        </p:nvSpPr>
        <p:spPr>
          <a:xfrm rot="0">
            <a:off x="1517875" y="1024498"/>
            <a:ext cx="15252150" cy="1095375"/>
          </a:xfrm>
          <a:prstGeom prst="rect">
            <a:avLst/>
          </a:prstGeom>
        </p:spPr>
        <p:txBody>
          <a:bodyPr anchor="t" rtlCol="false" tIns="0" lIns="0" bIns="0" rIns="0">
            <a:spAutoFit/>
          </a:bodyPr>
          <a:lstStyle/>
          <a:p>
            <a:pPr algn="ctr">
              <a:lnSpc>
                <a:spcPts val="8640"/>
              </a:lnSpc>
            </a:pPr>
            <a:r>
              <a:rPr lang="en-US" sz="7200">
                <a:solidFill>
                  <a:srgbClr val="343F36"/>
                </a:solidFill>
                <a:latin typeface="Calistoga"/>
                <a:ea typeface="Calistoga"/>
                <a:cs typeface="Calistoga"/>
                <a:sym typeface="Calistoga"/>
              </a:rPr>
              <a:t>List of Contents</a:t>
            </a:r>
          </a:p>
        </p:txBody>
      </p:sp>
      <p:grpSp>
        <p:nvGrpSpPr>
          <p:cNvPr name="Group 21" id="21"/>
          <p:cNvGrpSpPr/>
          <p:nvPr/>
        </p:nvGrpSpPr>
        <p:grpSpPr>
          <a:xfrm rot="-3075592">
            <a:off x="9409004" y="3571338"/>
            <a:ext cx="1871556" cy="1871556"/>
            <a:chOff x="0" y="0"/>
            <a:chExt cx="2495408" cy="2495408"/>
          </a:xfrm>
        </p:grpSpPr>
        <p:sp>
          <p:nvSpPr>
            <p:cNvPr name="Freeform 22" id="22"/>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3" id="23"/>
          <p:cNvSpPr txBox="true"/>
          <p:nvPr/>
        </p:nvSpPr>
        <p:spPr>
          <a:xfrm rot="0">
            <a:off x="9468655" y="3873196"/>
            <a:ext cx="17671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06</a:t>
            </a:r>
          </a:p>
        </p:txBody>
      </p:sp>
      <p:sp>
        <p:nvSpPr>
          <p:cNvPr name="TextBox 24" id="24"/>
          <p:cNvSpPr txBox="true"/>
          <p:nvPr/>
        </p:nvSpPr>
        <p:spPr>
          <a:xfrm rot="0">
            <a:off x="11525355" y="3268425"/>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Famili</a:t>
            </a:r>
          </a:p>
        </p:txBody>
      </p:sp>
      <p:sp>
        <p:nvSpPr>
          <p:cNvPr name="TextBox 25" id="25"/>
          <p:cNvSpPr txBox="true"/>
          <p:nvPr/>
        </p:nvSpPr>
        <p:spPr>
          <a:xfrm rot="0">
            <a:off x="11559655" y="4100268"/>
            <a:ext cx="5244750" cy="14573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menambah famili dengan menginsertkan kode, nama, jenis, dan deskripsi famili.</a:t>
            </a:r>
          </a:p>
        </p:txBody>
      </p:sp>
      <p:sp>
        <p:nvSpPr>
          <p:cNvPr name="TextBox 26" id="26"/>
          <p:cNvSpPr txBox="true"/>
          <p:nvPr/>
        </p:nvSpPr>
        <p:spPr>
          <a:xfrm rot="0">
            <a:off x="11525355" y="6210689"/>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Spesies</a:t>
            </a:r>
          </a:p>
        </p:txBody>
      </p:sp>
      <p:sp>
        <p:nvSpPr>
          <p:cNvPr name="TextBox 27" id="27"/>
          <p:cNvSpPr txBox="true"/>
          <p:nvPr/>
        </p:nvSpPr>
        <p:spPr>
          <a:xfrm rot="0">
            <a:off x="11523636" y="7009063"/>
            <a:ext cx="5244750" cy="14573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menambah spesies, berdasarkan genus, lokasi wilayah, dan jenis vegetasi yang ditentukan.</a:t>
            </a:r>
          </a:p>
        </p:txBody>
      </p:sp>
      <p:grpSp>
        <p:nvGrpSpPr>
          <p:cNvPr name="Group 28" id="28"/>
          <p:cNvGrpSpPr/>
          <p:nvPr/>
        </p:nvGrpSpPr>
        <p:grpSpPr>
          <a:xfrm rot="3521228">
            <a:off x="823568" y="10633106"/>
            <a:ext cx="83472" cy="62620"/>
            <a:chOff x="0" y="0"/>
            <a:chExt cx="111296" cy="83493"/>
          </a:xfrm>
        </p:grpSpPr>
        <p:sp>
          <p:nvSpPr>
            <p:cNvPr name="Freeform 29" id="29"/>
            <p:cNvSpPr/>
            <p:nvPr/>
          </p:nvSpPr>
          <p:spPr>
            <a:xfrm flipH="false" flipV="false" rot="0">
              <a:off x="127" y="127"/>
              <a:ext cx="111252" cy="83312"/>
            </a:xfrm>
            <a:custGeom>
              <a:avLst/>
              <a:gdLst/>
              <a:ahLst/>
              <a:cxnLst/>
              <a:rect r="r" b="b" t="t" l="l"/>
              <a:pathLst>
                <a:path h="83312" w="111252">
                  <a:moveTo>
                    <a:pt x="55626" y="0"/>
                  </a:moveTo>
                  <a:cubicBezTo>
                    <a:pt x="0" y="0"/>
                    <a:pt x="0" y="83312"/>
                    <a:pt x="55626" y="83312"/>
                  </a:cubicBezTo>
                  <a:cubicBezTo>
                    <a:pt x="111252" y="83312"/>
                    <a:pt x="111125" y="0"/>
                    <a:pt x="55626" y="0"/>
                  </a:cubicBezTo>
                  <a:close/>
                </a:path>
              </a:pathLst>
            </a:custGeom>
            <a:solidFill>
              <a:srgbClr val="3F4941"/>
            </a:solidFill>
          </p:spPr>
        </p:sp>
      </p:grpSp>
      <p:sp>
        <p:nvSpPr>
          <p:cNvPr name="Freeform 30" id="30"/>
          <p:cNvSpPr/>
          <p:nvPr/>
        </p:nvSpPr>
        <p:spPr>
          <a:xfrm flipH="false" flipV="false" rot="0">
            <a:off x="15291056" y="7162401"/>
            <a:ext cx="3698014" cy="3978498"/>
          </a:xfrm>
          <a:custGeom>
            <a:avLst/>
            <a:gdLst/>
            <a:ahLst/>
            <a:cxnLst/>
            <a:rect r="r" b="b" t="t" l="l"/>
            <a:pathLst>
              <a:path h="3978498" w="3698014">
                <a:moveTo>
                  <a:pt x="0" y="0"/>
                </a:moveTo>
                <a:lnTo>
                  <a:pt x="3698014" y="0"/>
                </a:lnTo>
                <a:lnTo>
                  <a:pt x="3698014" y="3978498"/>
                </a:lnTo>
                <a:lnTo>
                  <a:pt x="0" y="39784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1" id="31"/>
          <p:cNvGrpSpPr/>
          <p:nvPr/>
        </p:nvGrpSpPr>
        <p:grpSpPr>
          <a:xfrm rot="-3075592">
            <a:off x="1786618" y="3571338"/>
            <a:ext cx="1871556" cy="1871556"/>
            <a:chOff x="0" y="0"/>
            <a:chExt cx="2495408" cy="2495408"/>
          </a:xfrm>
        </p:grpSpPr>
        <p:sp>
          <p:nvSpPr>
            <p:cNvPr name="Freeform 32" id="32"/>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33" id="33"/>
          <p:cNvSpPr txBox="true"/>
          <p:nvPr/>
        </p:nvSpPr>
        <p:spPr>
          <a:xfrm rot="0">
            <a:off x="3938155" y="4100268"/>
            <a:ext cx="5244750" cy="145732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menambah ordo dengan menginputkan kode, nama, jenis, dan deskripsi ordo.</a:t>
            </a:r>
          </a:p>
        </p:txBody>
      </p:sp>
      <p:sp>
        <p:nvSpPr>
          <p:cNvPr name="TextBox 34" id="34"/>
          <p:cNvSpPr txBox="true"/>
          <p:nvPr/>
        </p:nvSpPr>
        <p:spPr>
          <a:xfrm rot="0">
            <a:off x="1840507" y="3873196"/>
            <a:ext cx="17737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05</a:t>
            </a:r>
          </a:p>
        </p:txBody>
      </p:sp>
      <p:sp>
        <p:nvSpPr>
          <p:cNvPr name="TextBox 35" id="35"/>
          <p:cNvSpPr txBox="true"/>
          <p:nvPr/>
        </p:nvSpPr>
        <p:spPr>
          <a:xfrm rot="0">
            <a:off x="3938155" y="3268425"/>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Ordo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9D2B7"/>
        </a:solidFill>
      </p:bgPr>
    </p:bg>
    <p:spTree>
      <p:nvGrpSpPr>
        <p:cNvPr id="1" name=""/>
        <p:cNvGrpSpPr/>
        <p:nvPr/>
      </p:nvGrpSpPr>
      <p:grpSpPr>
        <a:xfrm>
          <a:off x="0" y="0"/>
          <a:ext cx="0" cy="0"/>
          <a:chOff x="0" y="0"/>
          <a:chExt cx="0" cy="0"/>
        </a:xfrm>
      </p:grpSpPr>
      <p:grpSp>
        <p:nvGrpSpPr>
          <p:cNvPr name="Group 2" id="2"/>
          <p:cNvGrpSpPr/>
          <p:nvPr/>
        </p:nvGrpSpPr>
        <p:grpSpPr>
          <a:xfrm rot="3446542">
            <a:off x="16729254" y="3364974"/>
            <a:ext cx="2764312" cy="1200804"/>
            <a:chOff x="0" y="0"/>
            <a:chExt cx="3685749" cy="1601072"/>
          </a:xfrm>
        </p:grpSpPr>
        <p:sp>
          <p:nvSpPr>
            <p:cNvPr name="Freeform 3" id="3"/>
            <p:cNvSpPr/>
            <p:nvPr/>
          </p:nvSpPr>
          <p:spPr>
            <a:xfrm flipH="false" flipV="false" rot="0">
              <a:off x="0" y="127"/>
              <a:ext cx="3685667" cy="1600835"/>
            </a:xfrm>
            <a:custGeom>
              <a:avLst/>
              <a:gdLst/>
              <a:ahLst/>
              <a:cxnLst/>
              <a:rect r="r" b="b" t="t" l="l"/>
              <a:pathLst>
                <a:path h="1600835" w="3685667">
                  <a:moveTo>
                    <a:pt x="1193800" y="0"/>
                  </a:moveTo>
                  <a:cubicBezTo>
                    <a:pt x="828548" y="418973"/>
                    <a:pt x="430657" y="830072"/>
                    <a:pt x="0" y="1225423"/>
                  </a:cubicBezTo>
                  <a:cubicBezTo>
                    <a:pt x="909447" y="1474470"/>
                    <a:pt x="1891538" y="1600835"/>
                    <a:pt x="2882900" y="1600835"/>
                  </a:cubicBezTo>
                  <a:cubicBezTo>
                    <a:pt x="3150235" y="1600835"/>
                    <a:pt x="3418332" y="1591691"/>
                    <a:pt x="3685667" y="1573276"/>
                  </a:cubicBezTo>
                  <a:lnTo>
                    <a:pt x="3685667" y="656082"/>
                  </a:lnTo>
                  <a:cubicBezTo>
                    <a:pt x="3131185" y="648208"/>
                    <a:pt x="2589911" y="561213"/>
                    <a:pt x="2100580" y="407162"/>
                  </a:cubicBezTo>
                  <a:cubicBezTo>
                    <a:pt x="1761236" y="304419"/>
                    <a:pt x="1454658" y="165989"/>
                    <a:pt x="1193800" y="0"/>
                  </a:cubicBezTo>
                  <a:close/>
                </a:path>
              </a:pathLst>
            </a:custGeom>
            <a:solidFill>
              <a:srgbClr val="79917C"/>
            </a:solidFill>
          </p:spPr>
        </p:sp>
      </p:grpSp>
      <p:sp>
        <p:nvSpPr>
          <p:cNvPr name="Freeform 4" id="4"/>
          <p:cNvSpPr/>
          <p:nvPr/>
        </p:nvSpPr>
        <p:spPr>
          <a:xfrm flipH="false" flipV="false" rot="0">
            <a:off x="-866399" y="-211810"/>
            <a:ext cx="3145400" cy="2581600"/>
          </a:xfrm>
          <a:custGeom>
            <a:avLst/>
            <a:gdLst/>
            <a:ahLst/>
            <a:cxnLst/>
            <a:rect r="r" b="b" t="t" l="l"/>
            <a:pathLst>
              <a:path h="2581600" w="3145400">
                <a:moveTo>
                  <a:pt x="0" y="0"/>
                </a:moveTo>
                <a:lnTo>
                  <a:pt x="3145400" y="0"/>
                </a:lnTo>
                <a:lnTo>
                  <a:pt x="3145400" y="2581600"/>
                </a:lnTo>
                <a:lnTo>
                  <a:pt x="0" y="25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1990" y="7868695"/>
            <a:ext cx="1956582" cy="2847650"/>
            <a:chOff x="0" y="0"/>
            <a:chExt cx="2608776" cy="3796867"/>
          </a:xfrm>
        </p:grpSpPr>
        <p:sp>
          <p:nvSpPr>
            <p:cNvPr name="Freeform 6" id="6"/>
            <p:cNvSpPr/>
            <p:nvPr/>
          </p:nvSpPr>
          <p:spPr>
            <a:xfrm flipH="false" flipV="false" rot="0">
              <a:off x="0" y="0"/>
              <a:ext cx="2608707" cy="3796919"/>
            </a:xfrm>
            <a:custGeom>
              <a:avLst/>
              <a:gdLst/>
              <a:ahLst/>
              <a:cxnLst/>
              <a:rect r="r" b="b" t="t" l="l"/>
              <a:pathLst>
                <a:path h="3796919" w="2608707">
                  <a:moveTo>
                    <a:pt x="2160778" y="0"/>
                  </a:moveTo>
                  <a:cubicBezTo>
                    <a:pt x="1313180" y="0"/>
                    <a:pt x="512699" y="467233"/>
                    <a:pt x="0" y="1137920"/>
                  </a:cubicBezTo>
                  <a:lnTo>
                    <a:pt x="0" y="3796919"/>
                  </a:lnTo>
                  <a:lnTo>
                    <a:pt x="1014095" y="3796919"/>
                  </a:lnTo>
                  <a:cubicBezTo>
                    <a:pt x="894207" y="3336290"/>
                    <a:pt x="874776" y="2860294"/>
                    <a:pt x="1010158" y="2411349"/>
                  </a:cubicBezTo>
                  <a:cubicBezTo>
                    <a:pt x="1210818" y="1742567"/>
                    <a:pt x="1832356" y="1173734"/>
                    <a:pt x="2521966" y="1173734"/>
                  </a:cubicBezTo>
                  <a:cubicBezTo>
                    <a:pt x="2550795" y="1173734"/>
                    <a:pt x="2579624" y="1174623"/>
                    <a:pt x="2608707" y="1176655"/>
                  </a:cubicBezTo>
                  <a:cubicBezTo>
                    <a:pt x="2426716" y="797306"/>
                    <a:pt x="2279650" y="402590"/>
                    <a:pt x="2171319" y="0"/>
                  </a:cubicBezTo>
                  <a:cubicBezTo>
                    <a:pt x="2167890" y="0"/>
                    <a:pt x="2164334" y="0"/>
                    <a:pt x="2160778" y="0"/>
                  </a:cubicBezTo>
                  <a:close/>
                </a:path>
              </a:pathLst>
            </a:custGeom>
            <a:solidFill>
              <a:srgbClr val="343F36"/>
            </a:solidFill>
          </p:spPr>
        </p:sp>
      </p:grpSp>
      <p:sp>
        <p:nvSpPr>
          <p:cNvPr name="Freeform 7" id="7"/>
          <p:cNvSpPr/>
          <p:nvPr/>
        </p:nvSpPr>
        <p:spPr>
          <a:xfrm flipH="false" flipV="false" rot="0">
            <a:off x="15405275" y="901450"/>
            <a:ext cx="3708050" cy="2716300"/>
          </a:xfrm>
          <a:custGeom>
            <a:avLst/>
            <a:gdLst/>
            <a:ahLst/>
            <a:cxnLst/>
            <a:rect r="r" b="b" t="t" l="l"/>
            <a:pathLst>
              <a:path h="2716300" w="3708050">
                <a:moveTo>
                  <a:pt x="0" y="0"/>
                </a:moveTo>
                <a:lnTo>
                  <a:pt x="3708050" y="0"/>
                </a:lnTo>
                <a:lnTo>
                  <a:pt x="3708050" y="2716300"/>
                </a:lnTo>
                <a:lnTo>
                  <a:pt x="0" y="2716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040500" y="595576"/>
            <a:ext cx="1348726" cy="966828"/>
            <a:chOff x="0" y="0"/>
            <a:chExt cx="1798301" cy="1289104"/>
          </a:xfrm>
        </p:grpSpPr>
        <p:sp>
          <p:nvSpPr>
            <p:cNvPr name="Freeform 9" id="9"/>
            <p:cNvSpPr/>
            <p:nvPr/>
          </p:nvSpPr>
          <p:spPr>
            <a:xfrm flipH="false" flipV="false" rot="0">
              <a:off x="0" y="127"/>
              <a:ext cx="1798193" cy="1288796"/>
            </a:xfrm>
            <a:custGeom>
              <a:avLst/>
              <a:gdLst/>
              <a:ahLst/>
              <a:cxnLst/>
              <a:rect r="r" b="b" t="t" l="l"/>
              <a:pathLst>
                <a:path h="1288796" w="1798193">
                  <a:moveTo>
                    <a:pt x="582422" y="0"/>
                  </a:moveTo>
                  <a:cubicBezTo>
                    <a:pt x="404241" y="337312"/>
                    <a:pt x="210058" y="668274"/>
                    <a:pt x="0" y="986536"/>
                  </a:cubicBezTo>
                  <a:cubicBezTo>
                    <a:pt x="443738" y="1187069"/>
                    <a:pt x="922909" y="1288796"/>
                    <a:pt x="1406525" y="1288796"/>
                  </a:cubicBezTo>
                  <a:cubicBezTo>
                    <a:pt x="1536954" y="1288796"/>
                    <a:pt x="1667764" y="1281430"/>
                    <a:pt x="1798193" y="1266571"/>
                  </a:cubicBezTo>
                  <a:lnTo>
                    <a:pt x="1798193" y="528320"/>
                  </a:lnTo>
                  <a:cubicBezTo>
                    <a:pt x="1527683" y="521970"/>
                    <a:pt x="1263523" y="451866"/>
                    <a:pt x="1024763" y="327914"/>
                  </a:cubicBezTo>
                  <a:cubicBezTo>
                    <a:pt x="859282" y="245110"/>
                    <a:pt x="709803" y="133604"/>
                    <a:pt x="582422" y="0"/>
                  </a:cubicBezTo>
                  <a:close/>
                </a:path>
              </a:pathLst>
            </a:custGeom>
            <a:solidFill>
              <a:srgbClr val="FFFCEC"/>
            </a:solidFill>
          </p:spPr>
        </p:sp>
      </p:grpSp>
      <p:sp>
        <p:nvSpPr>
          <p:cNvPr name="Freeform 10" id="10"/>
          <p:cNvSpPr/>
          <p:nvPr/>
        </p:nvSpPr>
        <p:spPr>
          <a:xfrm flipH="false" flipV="false" rot="0">
            <a:off x="15949093" y="7742488"/>
            <a:ext cx="2378496" cy="2693677"/>
          </a:xfrm>
          <a:custGeom>
            <a:avLst/>
            <a:gdLst/>
            <a:ahLst/>
            <a:cxnLst/>
            <a:rect r="r" b="b" t="t" l="l"/>
            <a:pathLst>
              <a:path h="2693677" w="2378496">
                <a:moveTo>
                  <a:pt x="0" y="0"/>
                </a:moveTo>
                <a:lnTo>
                  <a:pt x="2378496" y="0"/>
                </a:lnTo>
                <a:lnTo>
                  <a:pt x="2378496" y="2693677"/>
                </a:lnTo>
                <a:lnTo>
                  <a:pt x="0" y="2693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6286122" y="-739354"/>
            <a:ext cx="2364215" cy="4683311"/>
          </a:xfrm>
          <a:custGeom>
            <a:avLst/>
            <a:gdLst/>
            <a:ahLst/>
            <a:cxnLst/>
            <a:rect r="r" b="b" t="t" l="l"/>
            <a:pathLst>
              <a:path h="4683311" w="2364215">
                <a:moveTo>
                  <a:pt x="0" y="0"/>
                </a:moveTo>
                <a:lnTo>
                  <a:pt x="2364214" y="0"/>
                </a:lnTo>
                <a:lnTo>
                  <a:pt x="2364214" y="4683310"/>
                </a:lnTo>
                <a:lnTo>
                  <a:pt x="0" y="4683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517875" y="1024498"/>
            <a:ext cx="15252150" cy="1095375"/>
          </a:xfrm>
          <a:prstGeom prst="rect">
            <a:avLst/>
          </a:prstGeom>
        </p:spPr>
        <p:txBody>
          <a:bodyPr anchor="t" rtlCol="false" tIns="0" lIns="0" bIns="0" rIns="0">
            <a:spAutoFit/>
          </a:bodyPr>
          <a:lstStyle/>
          <a:p>
            <a:pPr algn="ctr">
              <a:lnSpc>
                <a:spcPts val="8640"/>
              </a:lnSpc>
            </a:pPr>
            <a:r>
              <a:rPr lang="en-US" sz="7200">
                <a:solidFill>
                  <a:srgbClr val="343F36"/>
                </a:solidFill>
                <a:latin typeface="Calistoga"/>
                <a:ea typeface="Calistoga"/>
                <a:cs typeface="Calistoga"/>
                <a:sym typeface="Calistoga"/>
              </a:rPr>
              <a:t>List of Contents</a:t>
            </a:r>
          </a:p>
        </p:txBody>
      </p:sp>
      <p:grpSp>
        <p:nvGrpSpPr>
          <p:cNvPr name="Group 13" id="13"/>
          <p:cNvGrpSpPr/>
          <p:nvPr/>
        </p:nvGrpSpPr>
        <p:grpSpPr>
          <a:xfrm rot="-3075592">
            <a:off x="9409004" y="3571338"/>
            <a:ext cx="1871556" cy="1871556"/>
            <a:chOff x="0" y="0"/>
            <a:chExt cx="2495408" cy="2495408"/>
          </a:xfrm>
        </p:grpSpPr>
        <p:sp>
          <p:nvSpPr>
            <p:cNvPr name="Freeform 14" id="14"/>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15" id="15"/>
          <p:cNvSpPr txBox="true"/>
          <p:nvPr/>
        </p:nvSpPr>
        <p:spPr>
          <a:xfrm rot="0">
            <a:off x="9468655" y="3873196"/>
            <a:ext cx="17671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10</a:t>
            </a:r>
          </a:p>
        </p:txBody>
      </p:sp>
      <p:sp>
        <p:nvSpPr>
          <p:cNvPr name="TextBox 16" id="16"/>
          <p:cNvSpPr txBox="true"/>
          <p:nvPr/>
        </p:nvSpPr>
        <p:spPr>
          <a:xfrm rot="0">
            <a:off x="11525355" y="3268425"/>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Admin</a:t>
            </a:r>
          </a:p>
        </p:txBody>
      </p:sp>
      <p:sp>
        <p:nvSpPr>
          <p:cNvPr name="TextBox 17" id="17"/>
          <p:cNvSpPr txBox="true"/>
          <p:nvPr/>
        </p:nvSpPr>
        <p:spPr>
          <a:xfrm rot="0">
            <a:off x="11525355" y="4048125"/>
            <a:ext cx="5244750" cy="109537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admin dapat melihat daftar akun user pada website pemetaan vegetasi.</a:t>
            </a:r>
          </a:p>
        </p:txBody>
      </p:sp>
      <p:grpSp>
        <p:nvGrpSpPr>
          <p:cNvPr name="Group 18" id="18"/>
          <p:cNvGrpSpPr/>
          <p:nvPr/>
        </p:nvGrpSpPr>
        <p:grpSpPr>
          <a:xfrm rot="3521228">
            <a:off x="823568" y="10633106"/>
            <a:ext cx="83472" cy="62620"/>
            <a:chOff x="0" y="0"/>
            <a:chExt cx="111296" cy="83493"/>
          </a:xfrm>
        </p:grpSpPr>
        <p:sp>
          <p:nvSpPr>
            <p:cNvPr name="Freeform 19" id="19"/>
            <p:cNvSpPr/>
            <p:nvPr/>
          </p:nvSpPr>
          <p:spPr>
            <a:xfrm flipH="false" flipV="false" rot="0">
              <a:off x="127" y="127"/>
              <a:ext cx="111252" cy="83312"/>
            </a:xfrm>
            <a:custGeom>
              <a:avLst/>
              <a:gdLst/>
              <a:ahLst/>
              <a:cxnLst/>
              <a:rect r="r" b="b" t="t" l="l"/>
              <a:pathLst>
                <a:path h="83312" w="111252">
                  <a:moveTo>
                    <a:pt x="55626" y="0"/>
                  </a:moveTo>
                  <a:cubicBezTo>
                    <a:pt x="0" y="0"/>
                    <a:pt x="0" y="83312"/>
                    <a:pt x="55626" y="83312"/>
                  </a:cubicBezTo>
                  <a:cubicBezTo>
                    <a:pt x="111252" y="83312"/>
                    <a:pt x="111125" y="0"/>
                    <a:pt x="55626" y="0"/>
                  </a:cubicBezTo>
                  <a:close/>
                </a:path>
              </a:pathLst>
            </a:custGeom>
            <a:solidFill>
              <a:srgbClr val="3F4941"/>
            </a:solidFill>
          </p:spPr>
        </p:sp>
      </p:grpSp>
      <p:sp>
        <p:nvSpPr>
          <p:cNvPr name="Freeform 20" id="20"/>
          <p:cNvSpPr/>
          <p:nvPr/>
        </p:nvSpPr>
        <p:spPr>
          <a:xfrm flipH="false" flipV="false" rot="0">
            <a:off x="15291056" y="7162401"/>
            <a:ext cx="3698014" cy="3978498"/>
          </a:xfrm>
          <a:custGeom>
            <a:avLst/>
            <a:gdLst/>
            <a:ahLst/>
            <a:cxnLst/>
            <a:rect r="r" b="b" t="t" l="l"/>
            <a:pathLst>
              <a:path h="3978498" w="3698014">
                <a:moveTo>
                  <a:pt x="0" y="0"/>
                </a:moveTo>
                <a:lnTo>
                  <a:pt x="3698014" y="0"/>
                </a:lnTo>
                <a:lnTo>
                  <a:pt x="3698014" y="3978498"/>
                </a:lnTo>
                <a:lnTo>
                  <a:pt x="0" y="39784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1" id="21"/>
          <p:cNvGrpSpPr/>
          <p:nvPr/>
        </p:nvGrpSpPr>
        <p:grpSpPr>
          <a:xfrm rot="-3075592">
            <a:off x="1786618" y="3571338"/>
            <a:ext cx="1871556" cy="1871556"/>
            <a:chOff x="0" y="0"/>
            <a:chExt cx="2495408" cy="2495408"/>
          </a:xfrm>
        </p:grpSpPr>
        <p:sp>
          <p:nvSpPr>
            <p:cNvPr name="Freeform 22" id="22"/>
            <p:cNvSpPr/>
            <p:nvPr/>
          </p:nvSpPr>
          <p:spPr>
            <a:xfrm flipH="false" flipV="false" rot="0">
              <a:off x="0" y="0"/>
              <a:ext cx="2495296" cy="2495296"/>
            </a:xfrm>
            <a:custGeom>
              <a:avLst/>
              <a:gdLst/>
              <a:ahLst/>
              <a:cxnLst/>
              <a:rect r="r" b="b" t="t" l="l"/>
              <a:pathLst>
                <a:path h="2495296" w="2495296">
                  <a:moveTo>
                    <a:pt x="0" y="1247648"/>
                  </a:moveTo>
                  <a:cubicBezTo>
                    <a:pt x="0" y="558673"/>
                    <a:pt x="558673" y="0"/>
                    <a:pt x="1247648" y="0"/>
                  </a:cubicBezTo>
                  <a:cubicBezTo>
                    <a:pt x="1936623" y="0"/>
                    <a:pt x="2495296" y="558673"/>
                    <a:pt x="2495296" y="1247648"/>
                  </a:cubicBezTo>
                  <a:cubicBezTo>
                    <a:pt x="2495296" y="1936623"/>
                    <a:pt x="1936623" y="2495296"/>
                    <a:pt x="1247648" y="2495296"/>
                  </a:cubicBezTo>
                  <a:cubicBezTo>
                    <a:pt x="558673" y="2495296"/>
                    <a:pt x="0" y="1936750"/>
                    <a:pt x="0" y="1247648"/>
                  </a:cubicBezTo>
                  <a:close/>
                </a:path>
              </a:pathLst>
            </a:custGeom>
            <a:solidFill>
              <a:srgbClr val="79917C"/>
            </a:solidFill>
          </p:spPr>
        </p:sp>
      </p:grpSp>
      <p:sp>
        <p:nvSpPr>
          <p:cNvPr name="TextBox 23" id="23"/>
          <p:cNvSpPr txBox="true"/>
          <p:nvPr/>
        </p:nvSpPr>
        <p:spPr>
          <a:xfrm rot="0">
            <a:off x="3938155" y="4048125"/>
            <a:ext cx="5244750" cy="1095375"/>
          </a:xfrm>
          <a:prstGeom prst="rect">
            <a:avLst/>
          </a:prstGeom>
        </p:spPr>
        <p:txBody>
          <a:bodyPr anchor="t" rtlCol="false" tIns="0" lIns="0" bIns="0" rIns="0">
            <a:spAutoFit/>
          </a:bodyPr>
          <a:lstStyle/>
          <a:p>
            <a:pPr algn="l">
              <a:lnSpc>
                <a:spcPts val="2880"/>
              </a:lnSpc>
            </a:pPr>
            <a:r>
              <a:rPr lang="en-US" sz="2400">
                <a:solidFill>
                  <a:srgbClr val="212121"/>
                </a:solidFill>
                <a:latin typeface="Solway"/>
                <a:ea typeface="Solway"/>
                <a:cs typeface="Solway"/>
                <a:sym typeface="Solway"/>
              </a:rPr>
              <a:t>Pada bagian ini, user dapat melihat hasil pemetaan dari spesies yang telah diinsertkan.</a:t>
            </a:r>
          </a:p>
        </p:txBody>
      </p:sp>
      <p:sp>
        <p:nvSpPr>
          <p:cNvPr name="TextBox 24" id="24"/>
          <p:cNvSpPr txBox="true"/>
          <p:nvPr/>
        </p:nvSpPr>
        <p:spPr>
          <a:xfrm rot="0">
            <a:off x="1840507" y="3873196"/>
            <a:ext cx="1773750" cy="1247775"/>
          </a:xfrm>
          <a:prstGeom prst="rect">
            <a:avLst/>
          </a:prstGeom>
        </p:spPr>
        <p:txBody>
          <a:bodyPr anchor="t" rtlCol="false" tIns="0" lIns="0" bIns="0" rIns="0">
            <a:spAutoFit/>
          </a:bodyPr>
          <a:lstStyle/>
          <a:p>
            <a:pPr algn="ctr">
              <a:lnSpc>
                <a:spcPts val="9840"/>
              </a:lnSpc>
            </a:pPr>
            <a:r>
              <a:rPr lang="en-US" sz="8200">
                <a:solidFill>
                  <a:srgbClr val="FFFCEC"/>
                </a:solidFill>
                <a:latin typeface="Calistoga"/>
                <a:ea typeface="Calistoga"/>
                <a:cs typeface="Calistoga"/>
                <a:sym typeface="Calistoga"/>
              </a:rPr>
              <a:t>09</a:t>
            </a:r>
          </a:p>
        </p:txBody>
      </p:sp>
      <p:sp>
        <p:nvSpPr>
          <p:cNvPr name="TextBox 25" id="25"/>
          <p:cNvSpPr txBox="true"/>
          <p:nvPr/>
        </p:nvSpPr>
        <p:spPr>
          <a:xfrm rot="0">
            <a:off x="3938155" y="3268425"/>
            <a:ext cx="5244750" cy="714375"/>
          </a:xfrm>
          <a:prstGeom prst="rect">
            <a:avLst/>
          </a:prstGeom>
        </p:spPr>
        <p:txBody>
          <a:bodyPr anchor="t" rtlCol="false" tIns="0" lIns="0" bIns="0" rIns="0">
            <a:spAutoFit/>
          </a:bodyPr>
          <a:lstStyle/>
          <a:p>
            <a:pPr algn="l">
              <a:lnSpc>
                <a:spcPts val="5759"/>
              </a:lnSpc>
            </a:pPr>
            <a:r>
              <a:rPr lang="en-US" sz="4800">
                <a:solidFill>
                  <a:srgbClr val="647766"/>
                </a:solidFill>
                <a:latin typeface="Calistoga"/>
                <a:ea typeface="Calistoga"/>
                <a:cs typeface="Calistoga"/>
                <a:sym typeface="Calistoga"/>
              </a:rPr>
              <a:t>Peta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10160348" y="8698944"/>
            <a:ext cx="9120262" cy="1957916"/>
          </a:xfrm>
          <a:custGeom>
            <a:avLst/>
            <a:gdLst/>
            <a:ahLst/>
            <a:cxnLst/>
            <a:rect r="r" b="b" t="t" l="l"/>
            <a:pathLst>
              <a:path h="1957916" w="9120262">
                <a:moveTo>
                  <a:pt x="0" y="0"/>
                </a:moveTo>
                <a:lnTo>
                  <a:pt x="9120262" y="0"/>
                </a:lnTo>
                <a:lnTo>
                  <a:pt x="9120262" y="1957916"/>
                </a:lnTo>
                <a:lnTo>
                  <a:pt x="0" y="1957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4526122">
            <a:off x="12564320" y="6811114"/>
            <a:ext cx="3450036" cy="2048494"/>
            <a:chOff x="0" y="0"/>
            <a:chExt cx="4600048" cy="2731325"/>
          </a:xfrm>
        </p:grpSpPr>
        <p:sp>
          <p:nvSpPr>
            <p:cNvPr name="Freeform 4" id="4"/>
            <p:cNvSpPr/>
            <p:nvPr/>
          </p:nvSpPr>
          <p:spPr>
            <a:xfrm flipH="false" flipV="false" rot="0">
              <a:off x="127" y="127"/>
              <a:ext cx="4599813" cy="2731135"/>
            </a:xfrm>
            <a:custGeom>
              <a:avLst/>
              <a:gdLst/>
              <a:ahLst/>
              <a:cxnLst/>
              <a:rect r="r" b="b" t="t" l="l"/>
              <a:pathLst>
                <a:path h="2731135" w="4599813">
                  <a:moveTo>
                    <a:pt x="0" y="0"/>
                  </a:moveTo>
                  <a:lnTo>
                    <a:pt x="0" y="1619504"/>
                  </a:lnTo>
                  <a:cubicBezTo>
                    <a:pt x="511048" y="1689735"/>
                    <a:pt x="1012571" y="1833499"/>
                    <a:pt x="1453388" y="2101850"/>
                  </a:cubicBezTo>
                  <a:cubicBezTo>
                    <a:pt x="1721739" y="2264664"/>
                    <a:pt x="1961388" y="2478786"/>
                    <a:pt x="2149729" y="2731135"/>
                  </a:cubicBezTo>
                  <a:lnTo>
                    <a:pt x="4599813" y="2731135"/>
                  </a:lnTo>
                  <a:cubicBezTo>
                    <a:pt x="4142994" y="1811147"/>
                    <a:pt x="3216656" y="1169035"/>
                    <a:pt x="2277491" y="718693"/>
                  </a:cubicBezTo>
                  <a:cubicBezTo>
                    <a:pt x="2047494" y="606933"/>
                    <a:pt x="1811147" y="507873"/>
                    <a:pt x="1574673" y="415290"/>
                  </a:cubicBezTo>
                  <a:cubicBezTo>
                    <a:pt x="1153033" y="252349"/>
                    <a:pt x="718693" y="127762"/>
                    <a:pt x="274574" y="51054"/>
                  </a:cubicBezTo>
                  <a:cubicBezTo>
                    <a:pt x="188341" y="35052"/>
                    <a:pt x="95758" y="15875"/>
                    <a:pt x="0" y="0"/>
                  </a:cubicBezTo>
                  <a:close/>
                </a:path>
              </a:pathLst>
            </a:custGeom>
            <a:solidFill>
              <a:srgbClr val="FFFCEC"/>
            </a:solidFill>
          </p:spPr>
        </p:sp>
      </p:grpSp>
      <p:sp>
        <p:nvSpPr>
          <p:cNvPr name="Freeform 5" id="5"/>
          <p:cNvSpPr/>
          <p:nvPr/>
        </p:nvSpPr>
        <p:spPr>
          <a:xfrm flipH="false" flipV="false" rot="0">
            <a:off x="2303603" y="7428841"/>
            <a:ext cx="1387767" cy="2449752"/>
          </a:xfrm>
          <a:custGeom>
            <a:avLst/>
            <a:gdLst/>
            <a:ahLst/>
            <a:cxnLst/>
            <a:rect r="r" b="b" t="t" l="l"/>
            <a:pathLst>
              <a:path h="2449752" w="1387767">
                <a:moveTo>
                  <a:pt x="0" y="0"/>
                </a:moveTo>
                <a:lnTo>
                  <a:pt x="1387768" y="0"/>
                </a:lnTo>
                <a:lnTo>
                  <a:pt x="1387768" y="2449752"/>
                </a:lnTo>
                <a:lnTo>
                  <a:pt x="0" y="2449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61342" y="50392"/>
            <a:ext cx="13312825" cy="14323515"/>
          </a:xfrm>
          <a:custGeom>
            <a:avLst/>
            <a:gdLst/>
            <a:ahLst/>
            <a:cxnLst/>
            <a:rect r="r" b="b" t="t" l="l"/>
            <a:pathLst>
              <a:path h="14323515" w="13312825">
                <a:moveTo>
                  <a:pt x="0" y="0"/>
                </a:moveTo>
                <a:lnTo>
                  <a:pt x="13312824" y="0"/>
                </a:lnTo>
                <a:lnTo>
                  <a:pt x="13312824" y="14323514"/>
                </a:lnTo>
                <a:lnTo>
                  <a:pt x="0" y="14323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433100" y="-1196773"/>
            <a:ext cx="7719123" cy="8235089"/>
          </a:xfrm>
          <a:custGeom>
            <a:avLst/>
            <a:gdLst/>
            <a:ahLst/>
            <a:cxnLst/>
            <a:rect r="r" b="b" t="t" l="l"/>
            <a:pathLst>
              <a:path h="8235089" w="7719123">
                <a:moveTo>
                  <a:pt x="0" y="0"/>
                </a:moveTo>
                <a:lnTo>
                  <a:pt x="7719124" y="0"/>
                </a:lnTo>
                <a:lnTo>
                  <a:pt x="7719124" y="8235090"/>
                </a:lnTo>
                <a:lnTo>
                  <a:pt x="0" y="823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151995" y="24712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803637" y="534575"/>
            <a:ext cx="2151101" cy="2814181"/>
          </a:xfrm>
          <a:custGeom>
            <a:avLst/>
            <a:gdLst/>
            <a:ahLst/>
            <a:cxnLst/>
            <a:rect r="r" b="b" t="t" l="l"/>
            <a:pathLst>
              <a:path h="2814181" w="2151101">
                <a:moveTo>
                  <a:pt x="0" y="0"/>
                </a:moveTo>
                <a:lnTo>
                  <a:pt x="2151101" y="0"/>
                </a:lnTo>
                <a:lnTo>
                  <a:pt x="2151101" y="2814180"/>
                </a:lnTo>
                <a:lnTo>
                  <a:pt x="0" y="2814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568890" y="-473500"/>
            <a:ext cx="4692820" cy="2324110"/>
          </a:xfrm>
          <a:custGeom>
            <a:avLst/>
            <a:gdLst/>
            <a:ahLst/>
            <a:cxnLst/>
            <a:rect r="r" b="b" t="t" l="l"/>
            <a:pathLst>
              <a:path h="2324110" w="4692820">
                <a:moveTo>
                  <a:pt x="0" y="0"/>
                </a:moveTo>
                <a:lnTo>
                  <a:pt x="4692820" y="0"/>
                </a:lnTo>
                <a:lnTo>
                  <a:pt x="4692820" y="2324110"/>
                </a:lnTo>
                <a:lnTo>
                  <a:pt x="0" y="2324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605725" y="5825556"/>
            <a:ext cx="7076550" cy="1228725"/>
          </a:xfrm>
          <a:prstGeom prst="rect">
            <a:avLst/>
          </a:prstGeom>
        </p:spPr>
        <p:txBody>
          <a:bodyPr anchor="t" rtlCol="false" tIns="0" lIns="0" bIns="0" rIns="0">
            <a:spAutoFit/>
          </a:bodyPr>
          <a:lstStyle/>
          <a:p>
            <a:pPr algn="ctr">
              <a:lnSpc>
                <a:spcPts val="9600"/>
              </a:lnSpc>
            </a:pPr>
            <a:r>
              <a:rPr lang="en-US" sz="8000">
                <a:solidFill>
                  <a:srgbClr val="FFFCEC"/>
                </a:solidFill>
                <a:latin typeface="Calistoga"/>
                <a:ea typeface="Calistoga"/>
                <a:cs typeface="Calistoga"/>
                <a:sym typeface="Calistoga"/>
              </a:rPr>
              <a:t>Login/Register</a:t>
            </a:r>
          </a:p>
        </p:txBody>
      </p:sp>
      <p:sp>
        <p:nvSpPr>
          <p:cNvPr name="TextBox 12" id="12"/>
          <p:cNvSpPr txBox="true"/>
          <p:nvPr/>
        </p:nvSpPr>
        <p:spPr>
          <a:xfrm rot="0">
            <a:off x="6847779" y="3232719"/>
            <a:ext cx="4939950" cy="2255550"/>
          </a:xfrm>
          <a:prstGeom prst="rect">
            <a:avLst/>
          </a:prstGeom>
        </p:spPr>
        <p:txBody>
          <a:bodyPr anchor="t" rtlCol="false" tIns="0" lIns="0" bIns="0" rIns="0">
            <a:spAutoFit/>
          </a:bodyPr>
          <a:lstStyle/>
          <a:p>
            <a:pPr algn="ctr">
              <a:lnSpc>
                <a:spcPts val="21600"/>
              </a:lnSpc>
            </a:pPr>
            <a:r>
              <a:rPr lang="en-US" sz="18000">
                <a:solidFill>
                  <a:srgbClr val="FFFCEC"/>
                </a:solidFill>
                <a:latin typeface="Calistoga"/>
                <a:ea typeface="Calistoga"/>
                <a:cs typeface="Calistoga"/>
                <a:sym typeface="Calistoga"/>
              </a:rPr>
              <a:t>01</a:t>
            </a:r>
          </a:p>
        </p:txBody>
      </p:sp>
      <p:sp>
        <p:nvSpPr>
          <p:cNvPr name="Freeform 13" id="13"/>
          <p:cNvSpPr/>
          <p:nvPr/>
        </p:nvSpPr>
        <p:spPr>
          <a:xfrm flipH="false" flipV="false" rot="0">
            <a:off x="13265891" y="3322061"/>
            <a:ext cx="2034713" cy="1391794"/>
          </a:xfrm>
          <a:custGeom>
            <a:avLst/>
            <a:gdLst/>
            <a:ahLst/>
            <a:cxnLst/>
            <a:rect r="r" b="b" t="t" l="l"/>
            <a:pathLst>
              <a:path h="1391794" w="2034713">
                <a:moveTo>
                  <a:pt x="0" y="0"/>
                </a:moveTo>
                <a:lnTo>
                  <a:pt x="2034712" y="0"/>
                </a:lnTo>
                <a:lnTo>
                  <a:pt x="2034712" y="1391794"/>
                </a:lnTo>
                <a:lnTo>
                  <a:pt x="0" y="13917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grpSp>
        <p:nvGrpSpPr>
          <p:cNvPr name="Group 2" id="2"/>
          <p:cNvGrpSpPr/>
          <p:nvPr/>
        </p:nvGrpSpPr>
        <p:grpSpPr>
          <a:xfrm rot="5720879">
            <a:off x="-637630" y="295446"/>
            <a:ext cx="2639326" cy="1567126"/>
            <a:chOff x="0" y="0"/>
            <a:chExt cx="3519101" cy="2089501"/>
          </a:xfrm>
        </p:grpSpPr>
        <p:sp>
          <p:nvSpPr>
            <p:cNvPr name="Freeform 3" id="3"/>
            <p:cNvSpPr/>
            <p:nvPr/>
          </p:nvSpPr>
          <p:spPr>
            <a:xfrm flipH="false" flipV="false" rot="0">
              <a:off x="127" y="127"/>
              <a:ext cx="3518916" cy="2089404"/>
            </a:xfrm>
            <a:custGeom>
              <a:avLst/>
              <a:gdLst/>
              <a:ahLst/>
              <a:cxnLst/>
              <a:rect r="r" b="b" t="t" l="l"/>
              <a:pathLst>
                <a:path h="2089404" w="3518916">
                  <a:moveTo>
                    <a:pt x="0" y="0"/>
                  </a:moveTo>
                  <a:lnTo>
                    <a:pt x="0" y="1238885"/>
                  </a:lnTo>
                  <a:cubicBezTo>
                    <a:pt x="390906" y="1292733"/>
                    <a:pt x="774573" y="1402715"/>
                    <a:pt x="1111758" y="1607947"/>
                  </a:cubicBezTo>
                  <a:cubicBezTo>
                    <a:pt x="1316990" y="1732534"/>
                    <a:pt x="1500378" y="1896364"/>
                    <a:pt x="1644523" y="2089404"/>
                  </a:cubicBezTo>
                  <a:lnTo>
                    <a:pt x="3518916" y="2089404"/>
                  </a:lnTo>
                  <a:cubicBezTo>
                    <a:pt x="3169412" y="1385570"/>
                    <a:pt x="2460752" y="894334"/>
                    <a:pt x="1742313" y="549783"/>
                  </a:cubicBezTo>
                  <a:cubicBezTo>
                    <a:pt x="1566291" y="464312"/>
                    <a:pt x="1385570" y="388493"/>
                    <a:pt x="1204722" y="317627"/>
                  </a:cubicBezTo>
                  <a:cubicBezTo>
                    <a:pt x="882142" y="193040"/>
                    <a:pt x="549783" y="97663"/>
                    <a:pt x="210058" y="39116"/>
                  </a:cubicBezTo>
                  <a:cubicBezTo>
                    <a:pt x="144018" y="26797"/>
                    <a:pt x="73152" y="12192"/>
                    <a:pt x="0" y="0"/>
                  </a:cubicBezTo>
                  <a:close/>
                </a:path>
              </a:pathLst>
            </a:custGeom>
            <a:solidFill>
              <a:srgbClr val="FFFCEC"/>
            </a:solidFill>
          </p:spPr>
        </p:sp>
      </p:grpSp>
      <p:sp>
        <p:nvSpPr>
          <p:cNvPr name="Freeform 4" id="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100" y="8710250"/>
            <a:ext cx="13599136" cy="1576946"/>
          </a:xfrm>
          <a:custGeom>
            <a:avLst/>
            <a:gdLst/>
            <a:ahLst/>
            <a:cxnLst/>
            <a:rect r="r" b="b" t="t" l="l"/>
            <a:pathLst>
              <a:path h="1576946" w="13599136">
                <a:moveTo>
                  <a:pt x="0" y="0"/>
                </a:moveTo>
                <a:lnTo>
                  <a:pt x="13599136" y="0"/>
                </a:lnTo>
                <a:lnTo>
                  <a:pt x="13599136" y="1576946"/>
                </a:lnTo>
                <a:lnTo>
                  <a:pt x="0" y="157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84900" y="8634546"/>
            <a:ext cx="13514050" cy="1652604"/>
          </a:xfrm>
          <a:custGeom>
            <a:avLst/>
            <a:gdLst/>
            <a:ahLst/>
            <a:cxnLst/>
            <a:rect r="r" b="b" t="t" l="l"/>
            <a:pathLst>
              <a:path h="1652604" w="13514050">
                <a:moveTo>
                  <a:pt x="0" y="0"/>
                </a:moveTo>
                <a:lnTo>
                  <a:pt x="13514050" y="0"/>
                </a:lnTo>
                <a:lnTo>
                  <a:pt x="13514050" y="1652604"/>
                </a:lnTo>
                <a:lnTo>
                  <a:pt x="0" y="165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709990" y="628042"/>
            <a:ext cx="3392152" cy="3976675"/>
          </a:xfrm>
          <a:custGeom>
            <a:avLst/>
            <a:gdLst/>
            <a:ahLst/>
            <a:cxnLst/>
            <a:rect r="r" b="b" t="t" l="l"/>
            <a:pathLst>
              <a:path h="3976675" w="3392152">
                <a:moveTo>
                  <a:pt x="0" y="0"/>
                </a:moveTo>
                <a:lnTo>
                  <a:pt x="3392152" y="0"/>
                </a:lnTo>
                <a:lnTo>
                  <a:pt x="3392152" y="3976676"/>
                </a:lnTo>
                <a:lnTo>
                  <a:pt x="0" y="3976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414205" y="-2317839"/>
            <a:ext cx="9054818" cy="7201281"/>
          </a:xfrm>
          <a:custGeom>
            <a:avLst/>
            <a:gdLst/>
            <a:ahLst/>
            <a:cxnLst/>
            <a:rect r="r" b="b" t="t" l="l"/>
            <a:pathLst>
              <a:path h="7201281" w="9054818">
                <a:moveTo>
                  <a:pt x="0" y="0"/>
                </a:moveTo>
                <a:lnTo>
                  <a:pt x="9054818" y="0"/>
                </a:lnTo>
                <a:lnTo>
                  <a:pt x="9054818" y="7201282"/>
                </a:lnTo>
                <a:lnTo>
                  <a:pt x="0" y="720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540432" y="8478700"/>
            <a:ext cx="3144112" cy="1866848"/>
            <a:chOff x="0" y="0"/>
            <a:chExt cx="4192149" cy="2489131"/>
          </a:xfrm>
        </p:grpSpPr>
        <p:sp>
          <p:nvSpPr>
            <p:cNvPr name="Freeform 10" id="10"/>
            <p:cNvSpPr/>
            <p:nvPr/>
          </p:nvSpPr>
          <p:spPr>
            <a:xfrm flipH="false" flipV="false" rot="0">
              <a:off x="127" y="127"/>
              <a:ext cx="4192016" cy="2488946"/>
            </a:xfrm>
            <a:custGeom>
              <a:avLst/>
              <a:gdLst/>
              <a:ahLst/>
              <a:cxnLst/>
              <a:rect r="r" b="b" t="t" l="l"/>
              <a:pathLst>
                <a:path h="2488946" w="4192016">
                  <a:moveTo>
                    <a:pt x="4191889" y="0"/>
                  </a:moveTo>
                  <a:lnTo>
                    <a:pt x="4191889" y="1475867"/>
                  </a:lnTo>
                  <a:cubicBezTo>
                    <a:pt x="3726180" y="1539875"/>
                    <a:pt x="3269107" y="1670939"/>
                    <a:pt x="2867406" y="1915414"/>
                  </a:cubicBezTo>
                  <a:cubicBezTo>
                    <a:pt x="2622931" y="2063877"/>
                    <a:pt x="2404491" y="2258949"/>
                    <a:pt x="2232787" y="2488946"/>
                  </a:cubicBezTo>
                  <a:lnTo>
                    <a:pt x="0" y="2488946"/>
                  </a:lnTo>
                  <a:cubicBezTo>
                    <a:pt x="416179" y="1650619"/>
                    <a:pt x="1260475" y="1065403"/>
                    <a:pt x="2116328" y="654939"/>
                  </a:cubicBezTo>
                  <a:cubicBezTo>
                    <a:pt x="2326005" y="553085"/>
                    <a:pt x="2541397" y="462788"/>
                    <a:pt x="2756789" y="378460"/>
                  </a:cubicBezTo>
                  <a:cubicBezTo>
                    <a:pt x="3141091" y="229997"/>
                    <a:pt x="3536950" y="116459"/>
                    <a:pt x="3941699" y="46609"/>
                  </a:cubicBezTo>
                  <a:cubicBezTo>
                    <a:pt x="4020312" y="32004"/>
                    <a:pt x="4104767" y="14478"/>
                    <a:pt x="4192016" y="0"/>
                  </a:cubicBezTo>
                  <a:close/>
                </a:path>
              </a:pathLst>
            </a:custGeom>
            <a:solidFill>
              <a:srgbClr val="FFFCEC"/>
            </a:solidFill>
          </p:spPr>
        </p:sp>
      </p:grpSp>
      <p:sp>
        <p:nvSpPr>
          <p:cNvPr name="Freeform 11" id="11"/>
          <p:cNvSpPr/>
          <p:nvPr/>
        </p:nvSpPr>
        <p:spPr>
          <a:xfrm flipH="false" flipV="false" rot="0">
            <a:off x="6654872" y="6559770"/>
            <a:ext cx="2790615" cy="2723612"/>
          </a:xfrm>
          <a:custGeom>
            <a:avLst/>
            <a:gdLst/>
            <a:ahLst/>
            <a:cxnLst/>
            <a:rect r="r" b="b" t="t" l="l"/>
            <a:pathLst>
              <a:path h="2723612" w="2790615">
                <a:moveTo>
                  <a:pt x="0" y="0"/>
                </a:moveTo>
                <a:lnTo>
                  <a:pt x="2790616" y="0"/>
                </a:lnTo>
                <a:lnTo>
                  <a:pt x="2790616" y="2723612"/>
                </a:lnTo>
                <a:lnTo>
                  <a:pt x="0" y="2723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60507" y="5882976"/>
            <a:ext cx="2747420" cy="4077198"/>
          </a:xfrm>
          <a:custGeom>
            <a:avLst/>
            <a:gdLst/>
            <a:ahLst/>
            <a:cxnLst/>
            <a:rect r="r" b="b" t="t" l="l"/>
            <a:pathLst>
              <a:path h="4077198" w="2747420">
                <a:moveTo>
                  <a:pt x="0" y="0"/>
                </a:moveTo>
                <a:lnTo>
                  <a:pt x="2747420" y="0"/>
                </a:lnTo>
                <a:lnTo>
                  <a:pt x="2747420" y="4077198"/>
                </a:lnTo>
                <a:lnTo>
                  <a:pt x="0" y="4077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3215939" y="-3637277"/>
            <a:ext cx="6671450" cy="6906347"/>
          </a:xfrm>
          <a:custGeom>
            <a:avLst/>
            <a:gdLst/>
            <a:ahLst/>
            <a:cxnLst/>
            <a:rect r="r" b="b" t="t" l="l"/>
            <a:pathLst>
              <a:path h="6906347" w="6671450">
                <a:moveTo>
                  <a:pt x="0" y="0"/>
                </a:moveTo>
                <a:lnTo>
                  <a:pt x="6671450" y="0"/>
                </a:lnTo>
                <a:lnTo>
                  <a:pt x="6671450" y="6906346"/>
                </a:lnTo>
                <a:lnTo>
                  <a:pt x="0" y="6906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98572" y="289799"/>
            <a:ext cx="2773003" cy="1346199"/>
          </a:xfrm>
          <a:custGeom>
            <a:avLst/>
            <a:gdLst/>
            <a:ahLst/>
            <a:cxnLst/>
            <a:rect r="r" b="b" t="t" l="l"/>
            <a:pathLst>
              <a:path h="1346199" w="2773003">
                <a:moveTo>
                  <a:pt x="0" y="0"/>
                </a:moveTo>
                <a:lnTo>
                  <a:pt x="2773003" y="0"/>
                </a:lnTo>
                <a:lnTo>
                  <a:pt x="2773003" y="1346198"/>
                </a:lnTo>
                <a:lnTo>
                  <a:pt x="0" y="1346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709990" y="2209539"/>
            <a:ext cx="6402498" cy="3124232"/>
          </a:xfrm>
          <a:custGeom>
            <a:avLst/>
            <a:gdLst/>
            <a:ahLst/>
            <a:cxnLst/>
            <a:rect r="r" b="b" t="t" l="l"/>
            <a:pathLst>
              <a:path h="3124232" w="6402498">
                <a:moveTo>
                  <a:pt x="0" y="0"/>
                </a:moveTo>
                <a:lnTo>
                  <a:pt x="6402498" y="0"/>
                </a:lnTo>
                <a:lnTo>
                  <a:pt x="6402498" y="3124231"/>
                </a:lnTo>
                <a:lnTo>
                  <a:pt x="0" y="3124231"/>
                </a:lnTo>
                <a:lnTo>
                  <a:pt x="0" y="0"/>
                </a:lnTo>
                <a:close/>
              </a:path>
            </a:pathLst>
          </a:custGeom>
          <a:blipFill>
            <a:blip r:embed="rId19"/>
            <a:stretch>
              <a:fillRect l="0" t="0" r="0" b="0"/>
            </a:stretch>
          </a:blipFill>
          <a:ln w="38100" cap="sq">
            <a:solidFill>
              <a:srgbClr val="000000"/>
            </a:solidFill>
            <a:prstDash val="solid"/>
            <a:miter/>
          </a:ln>
        </p:spPr>
      </p:sp>
      <p:sp>
        <p:nvSpPr>
          <p:cNvPr name="TextBox 16" id="16"/>
          <p:cNvSpPr txBox="true"/>
          <p:nvPr/>
        </p:nvSpPr>
        <p:spPr>
          <a:xfrm rot="0">
            <a:off x="1897131" y="1770634"/>
            <a:ext cx="7486964" cy="1381125"/>
          </a:xfrm>
          <a:prstGeom prst="rect">
            <a:avLst/>
          </a:prstGeom>
        </p:spPr>
        <p:txBody>
          <a:bodyPr anchor="t" rtlCol="false" tIns="0" lIns="0" bIns="0" rIns="0">
            <a:spAutoFit/>
          </a:bodyPr>
          <a:lstStyle/>
          <a:p>
            <a:pPr algn="ctr">
              <a:lnSpc>
                <a:spcPts val="10800"/>
              </a:lnSpc>
            </a:pPr>
            <a:r>
              <a:rPr lang="en-US" sz="9000">
                <a:solidFill>
                  <a:srgbClr val="FFFCEC"/>
                </a:solidFill>
                <a:latin typeface="Calistoga"/>
                <a:ea typeface="Calistoga"/>
                <a:cs typeface="Calistoga"/>
                <a:sym typeface="Calistoga"/>
              </a:rPr>
              <a:t>Login/Regiter</a:t>
            </a:r>
          </a:p>
        </p:txBody>
      </p:sp>
      <p:sp>
        <p:nvSpPr>
          <p:cNvPr name="TextBox 17" id="17"/>
          <p:cNvSpPr txBox="true"/>
          <p:nvPr/>
        </p:nvSpPr>
        <p:spPr>
          <a:xfrm rot="0">
            <a:off x="1964053" y="4037334"/>
            <a:ext cx="7353121" cy="2779522"/>
          </a:xfrm>
          <a:prstGeom prst="rect">
            <a:avLst/>
          </a:prstGeom>
        </p:spPr>
        <p:txBody>
          <a:bodyPr anchor="t" rtlCol="false" tIns="0" lIns="0" bIns="0" rIns="0">
            <a:spAutoFit/>
          </a:bodyPr>
          <a:lstStyle/>
          <a:p>
            <a:pPr algn="just">
              <a:lnSpc>
                <a:spcPts val="3749"/>
              </a:lnSpc>
            </a:pPr>
            <a:r>
              <a:rPr lang="en-US" sz="2300">
                <a:solidFill>
                  <a:srgbClr val="FFFCEC"/>
                </a:solidFill>
                <a:latin typeface="Solway"/>
                <a:ea typeface="Solway"/>
                <a:cs typeface="Solway"/>
                <a:sym typeface="Solway"/>
              </a:rPr>
              <a:t>Gambar disamping merupakan laman login register. User dapat menambahkan akun pada laman register dengan meng-inputkan username, email, dan password yang akan digunakan. Selain itu, user dapat melakukan login pada website vegetasi menggunakan akun yang telah didaftarkan.</a:t>
            </a:r>
          </a:p>
        </p:txBody>
      </p:sp>
      <p:sp>
        <p:nvSpPr>
          <p:cNvPr name="Freeform 18" id="18"/>
          <p:cNvSpPr/>
          <p:nvPr/>
        </p:nvSpPr>
        <p:spPr>
          <a:xfrm flipH="false" flipV="false" rot="0">
            <a:off x="10709990" y="5479483"/>
            <a:ext cx="6402498" cy="3106996"/>
          </a:xfrm>
          <a:custGeom>
            <a:avLst/>
            <a:gdLst/>
            <a:ahLst/>
            <a:cxnLst/>
            <a:rect r="r" b="b" t="t" l="l"/>
            <a:pathLst>
              <a:path h="3106996" w="6402498">
                <a:moveTo>
                  <a:pt x="0" y="0"/>
                </a:moveTo>
                <a:lnTo>
                  <a:pt x="6402498" y="0"/>
                </a:lnTo>
                <a:lnTo>
                  <a:pt x="6402498" y="3106995"/>
                </a:lnTo>
                <a:lnTo>
                  <a:pt x="0" y="3106995"/>
                </a:lnTo>
                <a:lnTo>
                  <a:pt x="0" y="0"/>
                </a:lnTo>
                <a:close/>
              </a:path>
            </a:pathLst>
          </a:custGeom>
          <a:blipFill>
            <a:blip r:embed="rId20"/>
            <a:stretch>
              <a:fillRect l="0" t="0" r="0" b="0"/>
            </a:stretch>
          </a:blipFill>
          <a:ln w="38100" cap="sq">
            <a:solidFill>
              <a:srgbClr val="000000"/>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9917C"/>
        </a:solidFill>
      </p:bgPr>
    </p:bg>
    <p:spTree>
      <p:nvGrpSpPr>
        <p:cNvPr id="1" name=""/>
        <p:cNvGrpSpPr/>
        <p:nvPr/>
      </p:nvGrpSpPr>
      <p:grpSpPr>
        <a:xfrm>
          <a:off x="0" y="0"/>
          <a:ext cx="0" cy="0"/>
          <a:chOff x="0" y="0"/>
          <a:chExt cx="0" cy="0"/>
        </a:xfrm>
      </p:grpSpPr>
      <p:sp>
        <p:nvSpPr>
          <p:cNvPr name="Freeform 2" id="2"/>
          <p:cNvSpPr/>
          <p:nvPr/>
        </p:nvSpPr>
        <p:spPr>
          <a:xfrm flipH="false" flipV="false" rot="0">
            <a:off x="-3618652" y="1778869"/>
            <a:ext cx="6726805" cy="6912177"/>
          </a:xfrm>
          <a:custGeom>
            <a:avLst/>
            <a:gdLst/>
            <a:ahLst/>
            <a:cxnLst/>
            <a:rect r="r" b="b" t="t" l="l"/>
            <a:pathLst>
              <a:path h="6912177" w="6726805">
                <a:moveTo>
                  <a:pt x="0" y="0"/>
                </a:moveTo>
                <a:lnTo>
                  <a:pt x="6726804" y="0"/>
                </a:lnTo>
                <a:lnTo>
                  <a:pt x="6726804" y="6912178"/>
                </a:lnTo>
                <a:lnTo>
                  <a:pt x="0" y="6912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41799" y="4856285"/>
            <a:ext cx="4674888" cy="2399405"/>
          </a:xfrm>
          <a:custGeom>
            <a:avLst/>
            <a:gdLst/>
            <a:ahLst/>
            <a:cxnLst/>
            <a:rect r="r" b="b" t="t" l="l"/>
            <a:pathLst>
              <a:path h="2399405" w="4674888">
                <a:moveTo>
                  <a:pt x="0" y="0"/>
                </a:moveTo>
                <a:lnTo>
                  <a:pt x="4674888" y="0"/>
                </a:lnTo>
                <a:lnTo>
                  <a:pt x="4674888" y="2399406"/>
                </a:lnTo>
                <a:lnTo>
                  <a:pt x="0" y="2399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8760" y="-1163271"/>
            <a:ext cx="14311634" cy="14183119"/>
          </a:xfrm>
          <a:custGeom>
            <a:avLst/>
            <a:gdLst/>
            <a:ahLst/>
            <a:cxnLst/>
            <a:rect r="r" b="b" t="t" l="l"/>
            <a:pathLst>
              <a:path h="14183119" w="14311634">
                <a:moveTo>
                  <a:pt x="0" y="0"/>
                </a:moveTo>
                <a:lnTo>
                  <a:pt x="14311634" y="0"/>
                </a:lnTo>
                <a:lnTo>
                  <a:pt x="14311634" y="14183120"/>
                </a:lnTo>
                <a:lnTo>
                  <a:pt x="0" y="14183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373580" y="7218942"/>
            <a:ext cx="3800857" cy="3444366"/>
          </a:xfrm>
          <a:custGeom>
            <a:avLst/>
            <a:gdLst/>
            <a:ahLst/>
            <a:cxnLst/>
            <a:rect r="r" b="b" t="t" l="l"/>
            <a:pathLst>
              <a:path h="3444366" w="3800857">
                <a:moveTo>
                  <a:pt x="0" y="0"/>
                </a:moveTo>
                <a:lnTo>
                  <a:pt x="3800858" y="0"/>
                </a:lnTo>
                <a:lnTo>
                  <a:pt x="3800858" y="3444366"/>
                </a:lnTo>
                <a:lnTo>
                  <a:pt x="0" y="344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622700">
            <a:off x="-975738" y="832720"/>
            <a:ext cx="4538024" cy="2694340"/>
            <a:chOff x="0" y="0"/>
            <a:chExt cx="6050699" cy="3592453"/>
          </a:xfrm>
        </p:grpSpPr>
        <p:sp>
          <p:nvSpPr>
            <p:cNvPr name="Freeform 7" id="7"/>
            <p:cNvSpPr/>
            <p:nvPr/>
          </p:nvSpPr>
          <p:spPr>
            <a:xfrm flipH="false" flipV="false" rot="0">
              <a:off x="127" y="127"/>
              <a:ext cx="6050407" cy="3592322"/>
            </a:xfrm>
            <a:custGeom>
              <a:avLst/>
              <a:gdLst/>
              <a:ahLst/>
              <a:cxnLst/>
              <a:rect r="r" b="b" t="t" l="l"/>
              <a:pathLst>
                <a:path h="3592322" w="6050407">
                  <a:moveTo>
                    <a:pt x="0" y="0"/>
                  </a:moveTo>
                  <a:lnTo>
                    <a:pt x="0" y="2130171"/>
                  </a:lnTo>
                  <a:cubicBezTo>
                    <a:pt x="672211" y="2222500"/>
                    <a:pt x="1331849" y="2411603"/>
                    <a:pt x="1911731" y="2764536"/>
                  </a:cubicBezTo>
                  <a:cubicBezTo>
                    <a:pt x="2264664" y="2978785"/>
                    <a:pt x="2579878" y="3260344"/>
                    <a:pt x="2827655" y="3592322"/>
                  </a:cubicBezTo>
                  <a:lnTo>
                    <a:pt x="6050407" y="3592322"/>
                  </a:lnTo>
                  <a:cubicBezTo>
                    <a:pt x="5449570" y="2382266"/>
                    <a:pt x="4231132" y="1537716"/>
                    <a:pt x="2995803" y="945261"/>
                  </a:cubicBezTo>
                  <a:cubicBezTo>
                    <a:pt x="2693162" y="798195"/>
                    <a:pt x="2382393" y="668020"/>
                    <a:pt x="2071370" y="546227"/>
                  </a:cubicBezTo>
                  <a:cubicBezTo>
                    <a:pt x="1516761" y="331851"/>
                    <a:pt x="945388" y="168021"/>
                    <a:pt x="361315" y="67310"/>
                  </a:cubicBezTo>
                  <a:cubicBezTo>
                    <a:pt x="247777" y="46228"/>
                    <a:pt x="125984" y="20955"/>
                    <a:pt x="0" y="0"/>
                  </a:cubicBezTo>
                  <a:close/>
                </a:path>
              </a:pathLst>
            </a:custGeom>
            <a:solidFill>
              <a:srgbClr val="FFFCEC"/>
            </a:solidFill>
          </p:spPr>
        </p:sp>
      </p:grpSp>
      <p:sp>
        <p:nvSpPr>
          <p:cNvPr name="Freeform 8" id="8"/>
          <p:cNvSpPr/>
          <p:nvPr/>
        </p:nvSpPr>
        <p:spPr>
          <a:xfrm flipH="false" flipV="false" rot="0">
            <a:off x="16149863" y="6872114"/>
            <a:ext cx="2750563" cy="2396656"/>
          </a:xfrm>
          <a:custGeom>
            <a:avLst/>
            <a:gdLst/>
            <a:ahLst/>
            <a:cxnLst/>
            <a:rect r="r" b="b" t="t" l="l"/>
            <a:pathLst>
              <a:path h="2396656" w="2750563">
                <a:moveTo>
                  <a:pt x="0" y="0"/>
                </a:moveTo>
                <a:lnTo>
                  <a:pt x="2750562" y="0"/>
                </a:lnTo>
                <a:lnTo>
                  <a:pt x="2750562" y="2396656"/>
                </a:lnTo>
                <a:lnTo>
                  <a:pt x="0" y="23966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31821" y="-1485010"/>
            <a:ext cx="4987602" cy="4379637"/>
          </a:xfrm>
          <a:custGeom>
            <a:avLst/>
            <a:gdLst/>
            <a:ahLst/>
            <a:cxnLst/>
            <a:rect r="r" b="b" t="t" l="l"/>
            <a:pathLst>
              <a:path h="4379637" w="4987602">
                <a:moveTo>
                  <a:pt x="0" y="0"/>
                </a:moveTo>
                <a:lnTo>
                  <a:pt x="4987602" y="0"/>
                </a:lnTo>
                <a:lnTo>
                  <a:pt x="4987602" y="4379638"/>
                </a:lnTo>
                <a:lnTo>
                  <a:pt x="0" y="43796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069330" y="4826977"/>
            <a:ext cx="8153658" cy="7811641"/>
          </a:xfrm>
          <a:custGeom>
            <a:avLst/>
            <a:gdLst/>
            <a:ahLst/>
            <a:cxnLst/>
            <a:rect r="r" b="b" t="t" l="l"/>
            <a:pathLst>
              <a:path h="7811641" w="8153658">
                <a:moveTo>
                  <a:pt x="0" y="0"/>
                </a:moveTo>
                <a:lnTo>
                  <a:pt x="8153658" y="0"/>
                </a:lnTo>
                <a:lnTo>
                  <a:pt x="8153658" y="7811640"/>
                </a:lnTo>
                <a:lnTo>
                  <a:pt x="0" y="78116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89845" y="6122997"/>
            <a:ext cx="1483250" cy="2390978"/>
          </a:xfrm>
          <a:custGeom>
            <a:avLst/>
            <a:gdLst/>
            <a:ahLst/>
            <a:cxnLst/>
            <a:rect r="r" b="b" t="t" l="l"/>
            <a:pathLst>
              <a:path h="2390978" w="1483250">
                <a:moveTo>
                  <a:pt x="0" y="0"/>
                </a:moveTo>
                <a:lnTo>
                  <a:pt x="1483250" y="0"/>
                </a:lnTo>
                <a:lnTo>
                  <a:pt x="1483250" y="2390979"/>
                </a:lnTo>
                <a:lnTo>
                  <a:pt x="0" y="23909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333726" y="8596400"/>
            <a:ext cx="10258274" cy="1690790"/>
          </a:xfrm>
          <a:custGeom>
            <a:avLst/>
            <a:gdLst/>
            <a:ahLst/>
            <a:cxnLst/>
            <a:rect r="r" b="b" t="t" l="l"/>
            <a:pathLst>
              <a:path h="1690790" w="10258274">
                <a:moveTo>
                  <a:pt x="0" y="0"/>
                </a:moveTo>
                <a:lnTo>
                  <a:pt x="10258274" y="0"/>
                </a:lnTo>
                <a:lnTo>
                  <a:pt x="10258274" y="1690790"/>
                </a:lnTo>
                <a:lnTo>
                  <a:pt x="0" y="16907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058130" y="8204036"/>
            <a:ext cx="5403260" cy="4311228"/>
          </a:xfrm>
          <a:custGeom>
            <a:avLst/>
            <a:gdLst/>
            <a:ahLst/>
            <a:cxnLst/>
            <a:rect r="r" b="b" t="t" l="l"/>
            <a:pathLst>
              <a:path h="4311228" w="5403260">
                <a:moveTo>
                  <a:pt x="0" y="0"/>
                </a:moveTo>
                <a:lnTo>
                  <a:pt x="5403260" y="0"/>
                </a:lnTo>
                <a:lnTo>
                  <a:pt x="5403260" y="4311228"/>
                </a:lnTo>
                <a:lnTo>
                  <a:pt x="0" y="431122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7144898" y="4076718"/>
            <a:ext cx="7315946" cy="2533650"/>
          </a:xfrm>
          <a:prstGeom prst="rect">
            <a:avLst/>
          </a:prstGeom>
        </p:spPr>
        <p:txBody>
          <a:bodyPr anchor="t" rtlCol="false" tIns="0" lIns="0" bIns="0" rIns="0">
            <a:spAutoFit/>
          </a:bodyPr>
          <a:lstStyle/>
          <a:p>
            <a:pPr algn="l">
              <a:lnSpc>
                <a:spcPts val="20699"/>
              </a:lnSpc>
            </a:pPr>
            <a:r>
              <a:rPr lang="en-US" sz="15000">
                <a:solidFill>
                  <a:srgbClr val="FFFCEC"/>
                </a:solidFill>
                <a:latin typeface="Calistoga"/>
                <a:ea typeface="Calistoga"/>
                <a:cs typeface="Calistoga"/>
                <a:sym typeface="Calistoga"/>
              </a:rPr>
              <a:t>Wilayah</a:t>
            </a:r>
          </a:p>
        </p:txBody>
      </p:sp>
      <p:sp>
        <p:nvSpPr>
          <p:cNvPr name="TextBox 15" id="15"/>
          <p:cNvSpPr txBox="true"/>
          <p:nvPr/>
        </p:nvSpPr>
        <p:spPr>
          <a:xfrm rot="0">
            <a:off x="3808106" y="3623471"/>
            <a:ext cx="2884284" cy="3046095"/>
          </a:xfrm>
          <a:prstGeom prst="rect">
            <a:avLst/>
          </a:prstGeom>
        </p:spPr>
        <p:txBody>
          <a:bodyPr anchor="t" rtlCol="false" tIns="0" lIns="0" bIns="0" rIns="0">
            <a:spAutoFit/>
          </a:bodyPr>
          <a:lstStyle/>
          <a:p>
            <a:pPr algn="r">
              <a:lnSpc>
                <a:spcPts val="24839"/>
              </a:lnSpc>
            </a:pPr>
            <a:r>
              <a:rPr lang="en-US" sz="18000">
                <a:solidFill>
                  <a:srgbClr val="FFFCEC"/>
                </a:solidFill>
                <a:latin typeface="Calistoga"/>
                <a:ea typeface="Calistoga"/>
                <a:cs typeface="Calistoga"/>
                <a:sym typeface="Calistoga"/>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DAGKRPydDGw</dc:identifier>
  <dcterms:modified xsi:type="dcterms:W3CDTF">2011-08-01T06:04:30Z</dcterms:modified>
  <cp:revision>1</cp:revision>
  <dc:title>Kelompok 5 - Aplikasi Vegetasi</dc:title>
</cp:coreProperties>
</file>